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8"/>
  </p:notesMasterIdLst>
  <p:sldIdLst>
    <p:sldId id="312" r:id="rId2"/>
    <p:sldId id="320" r:id="rId3"/>
    <p:sldId id="313" r:id="rId4"/>
    <p:sldId id="308" r:id="rId5"/>
    <p:sldId id="270" r:id="rId6"/>
    <p:sldId id="321" r:id="rId7"/>
    <p:sldId id="257" r:id="rId8"/>
    <p:sldId id="258" r:id="rId9"/>
    <p:sldId id="294" r:id="rId10"/>
    <p:sldId id="297" r:id="rId11"/>
    <p:sldId id="319" r:id="rId12"/>
    <p:sldId id="327" r:id="rId13"/>
    <p:sldId id="322" r:id="rId14"/>
    <p:sldId id="323" r:id="rId15"/>
    <p:sldId id="325" r:id="rId16"/>
    <p:sldId id="328" r:id="rId17"/>
    <p:sldId id="326" r:id="rId18"/>
    <p:sldId id="335" r:id="rId19"/>
    <p:sldId id="324" r:id="rId20"/>
    <p:sldId id="334" r:id="rId21"/>
    <p:sldId id="337" r:id="rId22"/>
    <p:sldId id="332" r:id="rId23"/>
    <p:sldId id="333" r:id="rId24"/>
    <p:sldId id="330" r:id="rId25"/>
    <p:sldId id="331" r:id="rId26"/>
    <p:sldId id="291" r:id="rId2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E46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6288" cy="496727"/>
          </a:xfrm>
          <a:prstGeom prst="rect">
            <a:avLst/>
          </a:prstGeom>
        </p:spPr>
        <p:txBody>
          <a:bodyPr vert="horz" lIns="90683" tIns="45342" rIns="90683" bIns="4534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818" y="2"/>
            <a:ext cx="2946288" cy="496727"/>
          </a:xfrm>
          <a:prstGeom prst="rect">
            <a:avLst/>
          </a:prstGeom>
        </p:spPr>
        <p:txBody>
          <a:bodyPr vert="horz" lIns="90683" tIns="45342" rIns="90683" bIns="45342" rtlCol="0"/>
          <a:lstStyle>
            <a:lvl1pPr algn="r">
              <a:defRPr sz="1200"/>
            </a:lvl1pPr>
          </a:lstStyle>
          <a:p>
            <a:fld id="{42EDB6FB-7EFA-480B-BC73-4A5DF7C1219D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3" tIns="45342" rIns="90683" bIns="4534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398" y="4714957"/>
            <a:ext cx="5436883" cy="4467382"/>
          </a:xfrm>
          <a:prstGeom prst="rect">
            <a:avLst/>
          </a:prstGeom>
        </p:spPr>
        <p:txBody>
          <a:bodyPr vert="horz" lIns="90683" tIns="45342" rIns="90683" bIns="45342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28336"/>
            <a:ext cx="2946288" cy="496726"/>
          </a:xfrm>
          <a:prstGeom prst="rect">
            <a:avLst/>
          </a:prstGeom>
        </p:spPr>
        <p:txBody>
          <a:bodyPr vert="horz" lIns="90683" tIns="45342" rIns="90683" bIns="4534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818" y="9428336"/>
            <a:ext cx="2946288" cy="496726"/>
          </a:xfrm>
          <a:prstGeom prst="rect">
            <a:avLst/>
          </a:prstGeom>
        </p:spPr>
        <p:txBody>
          <a:bodyPr vert="horz" lIns="90683" tIns="45342" rIns="90683" bIns="45342" rtlCol="0" anchor="b"/>
          <a:lstStyle>
            <a:lvl1pPr algn="r">
              <a:defRPr sz="1200"/>
            </a:lvl1pPr>
          </a:lstStyle>
          <a:p>
            <a:fld id="{55054D64-8A41-4AA6-99E8-9446DDDF1D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30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24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63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60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515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009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9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7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79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66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63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EB44-A8BA-4F52-94B3-49944181A0FA}" type="datetimeFigureOut">
              <a:rPr lang="ko-KR" altLang="en-US" smtClean="0"/>
              <a:pPr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9519B-5853-45E3-92E3-7F846A894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35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686049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sz="4800" b="1" dirty="0" smtClean="0">
                <a:solidFill>
                  <a:srgbClr val="0070C0"/>
                </a:solidFill>
              </a:rPr>
              <a:t>    </a:t>
            </a:r>
            <a:r>
              <a:rPr lang="en-US" altLang="ko-KR" sz="3200" b="1" dirty="0" smtClean="0">
                <a:solidFill>
                  <a:srgbClr val="0070C0"/>
                </a:solidFill>
              </a:rPr>
              <a:t>2019-2020 </a:t>
            </a:r>
            <a:r>
              <a:rPr lang="en-US" altLang="ko-KR" sz="4800" b="1" dirty="0" smtClean="0">
                <a:solidFill>
                  <a:srgbClr val="0070C0"/>
                </a:solidFill>
              </a:rPr>
              <a:t/>
            </a:r>
            <a:br>
              <a:rPr lang="en-US" altLang="ko-KR" sz="4800" b="1" dirty="0" smtClean="0">
                <a:solidFill>
                  <a:srgbClr val="0070C0"/>
                </a:solidFill>
              </a:rPr>
            </a:br>
            <a:r>
              <a:rPr lang="en-US" altLang="ko-KR" sz="4800" b="1" dirty="0" smtClean="0">
                <a:solidFill>
                  <a:srgbClr val="0070C0"/>
                </a:solidFill>
              </a:rPr>
              <a:t>    </a:t>
            </a:r>
            <a:r>
              <a:rPr lang="ko-KR" altLang="en-US" sz="4000" b="1" dirty="0" err="1" smtClean="0">
                <a:solidFill>
                  <a:srgbClr val="0070C0"/>
                </a:solidFill>
              </a:rPr>
              <a:t>지역부총재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4000" b="1" dirty="0" err="1" smtClean="0">
                <a:solidFill>
                  <a:srgbClr val="0070C0"/>
                </a:solidFill>
              </a:rPr>
              <a:t>지대위원장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,</a:t>
            </a:r>
            <a:br>
              <a:rPr lang="en-US" altLang="ko-KR" sz="4000" b="1" dirty="0" smtClean="0">
                <a:solidFill>
                  <a:srgbClr val="0070C0"/>
                </a:solidFill>
              </a:rPr>
            </a:br>
            <a:r>
              <a:rPr lang="en-US" altLang="ko-KR" sz="4000" b="1" dirty="0" smtClean="0">
                <a:solidFill>
                  <a:srgbClr val="0070C0"/>
                </a:solidFill>
              </a:rPr>
              <a:t>     </a:t>
            </a:r>
            <a:r>
              <a:rPr lang="ko-KR" altLang="en-US" sz="4000" b="1" dirty="0" smtClean="0">
                <a:solidFill>
                  <a:srgbClr val="0070C0"/>
                </a:solidFill>
              </a:rPr>
              <a:t>회장단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,</a:t>
            </a:r>
            <a:r>
              <a:rPr lang="ko-KR" altLang="en-US" sz="4000" b="1" dirty="0" err="1" smtClean="0">
                <a:solidFill>
                  <a:srgbClr val="0070C0"/>
                </a:solidFill>
              </a:rPr>
              <a:t>지역국장단</a:t>
            </a:r>
            <a:r>
              <a:rPr lang="ko-KR" altLang="en-US" sz="4000" b="1" dirty="0" smtClean="0">
                <a:solidFill>
                  <a:srgbClr val="0070C0"/>
                </a:solidFill>
              </a:rPr>
              <a:t> 연석회의</a:t>
            </a:r>
            <a:endParaRPr lang="ko-KR" altLang="en-US" sz="4900" b="1" dirty="0">
              <a:solidFill>
                <a:srgbClr val="0070C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18703" y="5598596"/>
            <a:ext cx="6400800" cy="648072"/>
          </a:xfrm>
        </p:spPr>
        <p:txBody>
          <a:bodyPr>
            <a:normAutofit/>
          </a:bodyPr>
          <a:lstStyle/>
          <a:p>
            <a:r>
              <a:rPr lang="ko-KR" altLang="en-US" sz="2400" b="1" dirty="0" err="1" smtClean="0">
                <a:solidFill>
                  <a:schemeClr val="tx1"/>
                </a:solidFill>
              </a:rPr>
              <a:t>국제라이온스협회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356-B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지구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6033916" y="2795860"/>
            <a:ext cx="24060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일시</a:t>
            </a: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2019. 8. 8(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목</a:t>
            </a: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16:00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장소</a:t>
            </a:r>
            <a:r>
              <a:rPr lang="en-US" altLang="ko-KR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ko-KR" altLang="en-US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지구회관 </a:t>
            </a:r>
            <a:r>
              <a:rPr lang="en-US" altLang="ko-KR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4</a:t>
            </a:r>
            <a:r>
              <a:rPr lang="ko-KR" altLang="en-US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층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01824" y="806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4800" b="1" dirty="0" smtClean="0">
                <a:solidFill>
                  <a:srgbClr val="0070C0"/>
                </a:solidFill>
              </a:rPr>
              <a:t>   </a:t>
            </a:r>
            <a:endParaRPr lang="ko-KR" altLang="en-US" sz="4800" b="1" dirty="0">
              <a:solidFill>
                <a:srgbClr val="0070C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068960"/>
            <a:ext cx="1842889" cy="205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5544616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en-US" altLang="ko-KR" sz="2800" b="1" dirty="0" smtClean="0">
                <a:solidFill>
                  <a:srgbClr val="0070C0"/>
                </a:solidFill>
              </a:rPr>
              <a:t>3. </a:t>
            </a:r>
            <a:r>
              <a:rPr lang="ko-KR" altLang="en-US" sz="2800" b="1" dirty="0">
                <a:solidFill>
                  <a:srgbClr val="0070C0"/>
                </a:solidFill>
              </a:rPr>
              <a:t>봉사명문지구 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선도</a:t>
            </a: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0" indent="0" fontAlgn="base" latinLnBrk="0">
              <a:buNone/>
            </a:pPr>
            <a:endParaRPr lang="en-US" altLang="ko-KR" sz="2800" dirty="0"/>
          </a:p>
          <a:p>
            <a:pPr fontAlgn="base">
              <a:lnSpc>
                <a:spcPct val="200000"/>
              </a:lnSpc>
            </a:pPr>
            <a:r>
              <a:rPr lang="ko-KR" altLang="en-US" dirty="0" err="1"/>
              <a:t>당뇨퇴치를</a:t>
            </a:r>
            <a:r>
              <a:rPr lang="ko-KR" altLang="en-US" dirty="0"/>
              <a:t> 위한 홍보 및 예방활동 전개</a:t>
            </a:r>
          </a:p>
          <a:p>
            <a:pPr fontAlgn="base">
              <a:lnSpc>
                <a:spcPct val="200000"/>
              </a:lnSpc>
            </a:pPr>
            <a:r>
              <a:rPr lang="ko-KR" altLang="en-US" dirty="0"/>
              <a:t>사례별 봉사활동 안내 및 적극 지원</a:t>
            </a:r>
          </a:p>
          <a:p>
            <a:pPr fontAlgn="base">
              <a:lnSpc>
                <a:spcPct val="200000"/>
              </a:lnSpc>
            </a:pPr>
            <a:r>
              <a:rPr lang="en-US" altLang="ko-KR" dirty="0"/>
              <a:t>1 </a:t>
            </a:r>
            <a:r>
              <a:rPr lang="ko-KR" altLang="en-US" dirty="0"/>
              <a:t>클럽 </a:t>
            </a:r>
            <a:r>
              <a:rPr lang="en-US" altLang="ko-KR" dirty="0"/>
              <a:t>1 </a:t>
            </a:r>
            <a:r>
              <a:rPr lang="ko-KR" altLang="en-US" dirty="0" err="1"/>
              <a:t>대표봉사</a:t>
            </a:r>
            <a:r>
              <a:rPr lang="ko-KR" altLang="en-US" dirty="0"/>
              <a:t> 정례화 추진</a:t>
            </a:r>
          </a:p>
          <a:p>
            <a:pPr fontAlgn="base">
              <a:lnSpc>
                <a:spcPct val="200000"/>
              </a:lnSpc>
            </a:pPr>
            <a:r>
              <a:rPr lang="ko-KR" altLang="en-US" dirty="0"/>
              <a:t>“칭찬합시다” 라이온 운동 전개</a:t>
            </a:r>
          </a:p>
          <a:p>
            <a:pPr fontAlgn="base">
              <a:lnSpc>
                <a:spcPct val="200000"/>
              </a:lnSpc>
            </a:pPr>
            <a:r>
              <a:rPr lang="ko-KR" altLang="en-US" dirty="0" err="1"/>
              <a:t>품격있는</a:t>
            </a:r>
            <a:r>
              <a:rPr lang="ko-KR" altLang="en-US" dirty="0"/>
              <a:t> </a:t>
            </a:r>
            <a:r>
              <a:rPr lang="ko-KR" altLang="en-US" dirty="0" err="1"/>
              <a:t>선진라이온</a:t>
            </a:r>
            <a:r>
              <a:rPr lang="ko-KR" altLang="en-US" dirty="0"/>
              <a:t> 계몽운동 전개</a:t>
            </a:r>
          </a:p>
          <a:p>
            <a:pPr fontAlgn="base">
              <a:lnSpc>
                <a:spcPct val="200000"/>
              </a:lnSpc>
            </a:pPr>
            <a:r>
              <a:rPr lang="ko-KR" altLang="en-US" dirty="0"/>
              <a:t>회원과 함께하는 특별봉사사업 </a:t>
            </a:r>
            <a:r>
              <a:rPr lang="ko-KR" altLang="en-US" dirty="0" smtClean="0"/>
              <a:t>추진</a:t>
            </a:r>
            <a:endParaRPr lang="ko-KR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5544616"/>
          </a:xfrm>
        </p:spPr>
        <p:txBody>
          <a:bodyPr>
            <a:normAutofit/>
          </a:bodyPr>
          <a:lstStyle/>
          <a:p>
            <a:pPr marL="0" indent="0" fontAlgn="base" latinLnBrk="0">
              <a:lnSpc>
                <a:spcPct val="200000"/>
              </a:lnSpc>
              <a:buNone/>
            </a:pPr>
            <a:r>
              <a:rPr lang="en-US" altLang="ko-KR" sz="2800" b="1" dirty="0" smtClean="0">
                <a:solidFill>
                  <a:srgbClr val="0070C0"/>
                </a:solidFill>
              </a:rPr>
              <a:t>4. </a:t>
            </a:r>
            <a:r>
              <a:rPr lang="ko-KR" altLang="en-US" sz="2800" b="1" dirty="0">
                <a:solidFill>
                  <a:srgbClr val="0070C0"/>
                </a:solidFill>
              </a:rPr>
              <a:t>선도적 국제협력 실천</a:t>
            </a:r>
          </a:p>
          <a:p>
            <a:pPr fontAlgn="base">
              <a:lnSpc>
                <a:spcPct val="250000"/>
              </a:lnSpc>
            </a:pPr>
            <a:r>
              <a:rPr lang="en-US" altLang="ko-KR" dirty="0" smtClean="0"/>
              <a:t>LCIF </a:t>
            </a:r>
            <a:r>
              <a:rPr lang="ko-KR" altLang="en-US" dirty="0"/>
              <a:t>캠페인 </a:t>
            </a:r>
            <a:r>
              <a:rPr lang="en-US" altLang="ko-KR" dirty="0"/>
              <a:t>100 </a:t>
            </a:r>
            <a:r>
              <a:rPr lang="ko-KR" altLang="en-US" dirty="0"/>
              <a:t>적극 </a:t>
            </a:r>
            <a:r>
              <a:rPr lang="ko-KR" altLang="en-US" dirty="0" smtClean="0"/>
              <a:t>전개 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기탁자 핀 수여</a:t>
            </a:r>
            <a:r>
              <a:rPr lang="en-US" altLang="ko-KR" sz="1800" dirty="0" smtClean="0"/>
              <a:t>)</a:t>
            </a:r>
            <a:endParaRPr lang="ko-KR" altLang="en-US" sz="1800" dirty="0"/>
          </a:p>
          <a:p>
            <a:pPr fontAlgn="base">
              <a:lnSpc>
                <a:spcPct val="250000"/>
              </a:lnSpc>
            </a:pPr>
            <a:r>
              <a:rPr lang="ko-KR" altLang="en-US" dirty="0"/>
              <a:t>국제 </a:t>
            </a:r>
            <a:r>
              <a:rPr lang="ko-KR" altLang="en-US" dirty="0" err="1"/>
              <a:t>자매지구</a:t>
            </a:r>
            <a:r>
              <a:rPr lang="ko-KR" altLang="en-US" dirty="0"/>
              <a:t> </a:t>
            </a:r>
            <a:r>
              <a:rPr lang="ko-KR" altLang="en-US" dirty="0" err="1"/>
              <a:t>합동봉사</a:t>
            </a:r>
            <a:r>
              <a:rPr lang="ko-KR" altLang="en-US" dirty="0"/>
              <a:t> 전개</a:t>
            </a:r>
          </a:p>
          <a:p>
            <a:pPr fontAlgn="base">
              <a:lnSpc>
                <a:spcPct val="250000"/>
              </a:lnSpc>
            </a:pPr>
            <a:r>
              <a:rPr lang="ko-KR" altLang="en-US" dirty="0"/>
              <a:t>해외 친선교류대회 적극 </a:t>
            </a:r>
            <a:r>
              <a:rPr lang="ko-KR" altLang="en-US" dirty="0" smtClean="0"/>
              <a:t>참여</a:t>
            </a:r>
            <a:endParaRPr lang="en-US" altLang="ko-KR" sz="2600" dirty="0"/>
          </a:p>
        </p:txBody>
      </p:sp>
    </p:spTree>
    <p:extLst>
      <p:ext uri="{BB962C8B-B14F-4D97-AF65-F5344CB8AC3E}">
        <p14:creationId xmlns:p14="http://schemas.microsoft.com/office/powerpoint/2010/main" val="10266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ko-KR" altLang="en-US" sz="3600" b="1" dirty="0" smtClean="0">
                <a:solidFill>
                  <a:srgbClr val="0070C0"/>
                </a:solidFill>
              </a:rPr>
              <a:t>제</a:t>
            </a:r>
            <a:r>
              <a:rPr lang="en-US" altLang="ko-KR" sz="3600" b="1" dirty="0" smtClean="0">
                <a:solidFill>
                  <a:srgbClr val="0070C0"/>
                </a:solidFill>
              </a:rPr>
              <a:t>32</a:t>
            </a:r>
            <a:r>
              <a:rPr lang="ko-KR" altLang="en-US" sz="3600" b="1" dirty="0" smtClean="0">
                <a:solidFill>
                  <a:srgbClr val="0070C0"/>
                </a:solidFill>
              </a:rPr>
              <a:t>회 </a:t>
            </a:r>
            <a:r>
              <a:rPr lang="ko-KR" altLang="en-US" sz="3600" b="1" dirty="0" err="1" smtClean="0">
                <a:solidFill>
                  <a:srgbClr val="0070C0"/>
                </a:solidFill>
              </a:rPr>
              <a:t>총재배</a:t>
            </a:r>
            <a:r>
              <a:rPr lang="ko-KR" altLang="en-US" sz="3600" b="1" dirty="0" smtClean="0">
                <a:solidFill>
                  <a:srgbClr val="0070C0"/>
                </a:solidFill>
              </a:rPr>
              <a:t> 친선골프대회</a:t>
            </a:r>
            <a:endParaRPr lang="en-US" altLang="ko-KR" sz="3600" b="1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en-US" altLang="ko-KR" sz="36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2600" dirty="0" smtClean="0"/>
              <a:t>1. </a:t>
            </a:r>
            <a:r>
              <a:rPr lang="ko-KR" altLang="en-US" sz="2600" dirty="0" smtClean="0"/>
              <a:t>일시</a:t>
            </a:r>
            <a:r>
              <a:rPr lang="en-US" altLang="ko-KR" sz="2600" dirty="0" smtClean="0"/>
              <a:t>/</a:t>
            </a:r>
            <a:r>
              <a:rPr lang="ko-KR" altLang="en-US" sz="2600" dirty="0" smtClean="0"/>
              <a:t>장소 </a:t>
            </a:r>
            <a:r>
              <a:rPr lang="en-US" altLang="ko-KR" sz="2600" dirty="0" smtClean="0"/>
              <a:t>: 8.26(</a:t>
            </a:r>
            <a:r>
              <a:rPr lang="ko-KR" altLang="en-US" sz="2600" dirty="0" smtClean="0"/>
              <a:t>월</a:t>
            </a:r>
            <a:r>
              <a:rPr lang="en-US" altLang="ko-KR" sz="2600" dirty="0" smtClean="0"/>
              <a:t>) </a:t>
            </a:r>
            <a:r>
              <a:rPr lang="ko-KR" altLang="en-US" sz="2600" dirty="0" smtClean="0"/>
              <a:t>백제</a:t>
            </a:r>
            <a:r>
              <a:rPr lang="en-US" altLang="ko-KR" sz="2600" dirty="0" err="1" smtClean="0"/>
              <a:t>c.c</a:t>
            </a:r>
            <a:r>
              <a:rPr lang="en-US" altLang="ko-KR" sz="2600" dirty="0" smtClean="0"/>
              <a:t> / </a:t>
            </a:r>
            <a:r>
              <a:rPr lang="ko-KR" altLang="en-US" sz="2600" dirty="0" smtClean="0"/>
              <a:t>도착</a:t>
            </a:r>
            <a:r>
              <a:rPr lang="en-US" altLang="ko-KR" sz="2600" dirty="0" smtClean="0"/>
              <a:t>: 11:00, </a:t>
            </a:r>
            <a:r>
              <a:rPr lang="ko-KR" altLang="en-US" sz="2600" dirty="0" smtClean="0"/>
              <a:t>개회식 </a:t>
            </a:r>
            <a:r>
              <a:rPr lang="en-US" altLang="ko-KR" sz="2600" dirty="0" smtClean="0"/>
              <a:t>12:00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2600" dirty="0" smtClean="0"/>
              <a:t>2. </a:t>
            </a:r>
            <a:r>
              <a:rPr lang="ko-KR" altLang="en-US" sz="2600" dirty="0" err="1" smtClean="0"/>
              <a:t>경기방법</a:t>
            </a:r>
            <a:r>
              <a:rPr lang="ko-KR" altLang="en-US" sz="2600" dirty="0" smtClean="0"/>
              <a:t> 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클럽대항</a:t>
            </a:r>
            <a:r>
              <a:rPr lang="en-US" altLang="ko-KR" sz="2600" dirty="0" smtClean="0"/>
              <a:t>, </a:t>
            </a:r>
            <a:r>
              <a:rPr lang="ko-KR" altLang="en-US" sz="2600" dirty="0" err="1" smtClean="0"/>
              <a:t>신페리어</a:t>
            </a:r>
            <a:r>
              <a:rPr lang="ko-KR" altLang="en-US" sz="2600" dirty="0" smtClean="0"/>
              <a:t> 방식</a:t>
            </a:r>
            <a:endParaRPr lang="en-US" altLang="ko-KR" sz="26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sz="2600" dirty="0" smtClean="0"/>
              <a:t>3. </a:t>
            </a:r>
            <a:r>
              <a:rPr lang="ko-KR" altLang="en-US" sz="2600" dirty="0" smtClean="0"/>
              <a:t>참가신청 </a:t>
            </a:r>
            <a:r>
              <a:rPr lang="en-US" altLang="ko-KR" sz="2600" dirty="0" smtClean="0"/>
              <a:t>: 8. 8</a:t>
            </a:r>
            <a:r>
              <a:rPr lang="ko-KR" altLang="en-US" sz="2600" dirty="0" smtClean="0"/>
              <a:t>까지 </a:t>
            </a:r>
            <a:r>
              <a:rPr lang="ko-KR" altLang="en-US" sz="2600" dirty="0" err="1" smtClean="0"/>
              <a:t>지구사무국</a:t>
            </a:r>
            <a:r>
              <a:rPr lang="ko-KR" altLang="en-US" sz="2600" dirty="0" smtClean="0"/>
              <a:t> 제출 </a:t>
            </a:r>
            <a:r>
              <a:rPr lang="en-US" altLang="ko-KR" sz="2600" dirty="0" smtClean="0"/>
              <a:t>(1</a:t>
            </a:r>
            <a:r>
              <a:rPr lang="ko-KR" altLang="en-US" sz="2600" dirty="0" smtClean="0"/>
              <a:t>인당 </a:t>
            </a:r>
            <a:r>
              <a:rPr lang="en-US" altLang="ko-KR" sz="2600" dirty="0" smtClean="0"/>
              <a:t>20</a:t>
            </a:r>
            <a:r>
              <a:rPr lang="ko-KR" altLang="en-US" sz="2600" dirty="0" smtClean="0"/>
              <a:t>점 </a:t>
            </a:r>
            <a:r>
              <a:rPr lang="en-US" altLang="ko-KR" sz="2600" dirty="0" smtClean="0"/>
              <a:t>/ </a:t>
            </a:r>
            <a:r>
              <a:rPr lang="ko-KR" altLang="en-US" sz="2600" dirty="0" smtClean="0"/>
              <a:t>상한 </a:t>
            </a:r>
            <a:r>
              <a:rPr lang="en-US" altLang="ko-KR" sz="2600" dirty="0" smtClean="0"/>
              <a:t>160</a:t>
            </a:r>
            <a:r>
              <a:rPr lang="ko-KR" altLang="en-US" sz="2600" dirty="0" smtClean="0"/>
              <a:t>점</a:t>
            </a:r>
            <a:r>
              <a:rPr lang="en-US" altLang="ko-KR" sz="2600" dirty="0" smtClean="0"/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sz="2600" dirty="0" smtClean="0"/>
              <a:t>                 (</a:t>
            </a:r>
            <a:r>
              <a:rPr lang="ko-KR" altLang="en-US" sz="2600" dirty="0" smtClean="0"/>
              <a:t>클럽당 기본 </a:t>
            </a:r>
            <a:r>
              <a:rPr lang="en-US" altLang="ko-KR" sz="2600" dirty="0" smtClean="0"/>
              <a:t>1</a:t>
            </a:r>
            <a:r>
              <a:rPr lang="ko-KR" altLang="en-US" sz="2600" dirty="0" smtClean="0"/>
              <a:t>팀과 선착순 추가 </a:t>
            </a:r>
            <a:r>
              <a:rPr lang="en-US" altLang="ko-KR" sz="2600" dirty="0" smtClean="0"/>
              <a:t>1</a:t>
            </a:r>
            <a:r>
              <a:rPr lang="ko-KR" altLang="en-US" sz="2600" dirty="0" smtClean="0"/>
              <a:t>팀 접수</a:t>
            </a:r>
            <a:r>
              <a:rPr lang="en-US" altLang="ko-KR" sz="2600" dirty="0" smtClean="0"/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sz="2600" dirty="0" smtClean="0"/>
              <a:t>4. </a:t>
            </a:r>
            <a:r>
              <a:rPr lang="ko-KR" altLang="en-US" sz="2600" dirty="0" smtClean="0"/>
              <a:t>참 가 비 </a:t>
            </a:r>
            <a:r>
              <a:rPr lang="en-US" altLang="ko-KR" sz="2600" dirty="0" smtClean="0"/>
              <a:t>: 1</a:t>
            </a:r>
            <a:r>
              <a:rPr lang="ko-KR" altLang="en-US" sz="2600" dirty="0" smtClean="0"/>
              <a:t>인당 </a:t>
            </a:r>
            <a:r>
              <a:rPr lang="en-US" altLang="ko-KR" sz="2600" dirty="0" smtClean="0"/>
              <a:t>50,000</a:t>
            </a:r>
            <a:r>
              <a:rPr lang="ko-KR" altLang="en-US" sz="2600" dirty="0" smtClean="0"/>
              <a:t>원 </a:t>
            </a:r>
            <a:r>
              <a:rPr lang="en-US" altLang="ko-KR" sz="2600" dirty="0" smtClean="0"/>
              <a:t>/ </a:t>
            </a:r>
            <a:r>
              <a:rPr lang="ko-KR" altLang="en-US" sz="2600" dirty="0" err="1" smtClean="0"/>
              <a:t>그린피</a:t>
            </a:r>
            <a:r>
              <a:rPr lang="en-US" altLang="ko-KR" sz="2600" dirty="0" smtClean="0"/>
              <a:t>+</a:t>
            </a:r>
            <a:r>
              <a:rPr lang="ko-KR" altLang="en-US" sz="2600" dirty="0" err="1" smtClean="0"/>
              <a:t>카트비</a:t>
            </a:r>
            <a:r>
              <a:rPr lang="ko-KR" altLang="en-US" sz="2600" dirty="0" smtClean="0"/>
              <a:t> </a:t>
            </a:r>
            <a:r>
              <a:rPr lang="en-US" altLang="ko-KR" sz="2600" dirty="0" smtClean="0"/>
              <a:t>92,000</a:t>
            </a:r>
            <a:r>
              <a:rPr lang="ko-KR" altLang="en-US" sz="2600" dirty="0" smtClean="0"/>
              <a:t>원</a:t>
            </a:r>
            <a:endParaRPr lang="en-US" altLang="ko-KR" sz="26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sz="2600" dirty="0" smtClean="0"/>
              <a:t>                 (724701-01-562518 / </a:t>
            </a:r>
            <a:r>
              <a:rPr lang="ko-KR" altLang="en-US" sz="2600" dirty="0" smtClean="0"/>
              <a:t>국민 </a:t>
            </a:r>
            <a:r>
              <a:rPr lang="en-US" altLang="ko-KR" sz="2600" dirty="0" smtClean="0"/>
              <a:t>/ 356-B</a:t>
            </a:r>
            <a:r>
              <a:rPr lang="ko-KR" altLang="en-US" sz="2600" dirty="0" smtClean="0"/>
              <a:t>지구</a:t>
            </a:r>
            <a:r>
              <a:rPr lang="en-US" altLang="ko-KR" sz="2600" dirty="0" smtClean="0"/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sz="2600" dirty="0" smtClean="0"/>
              <a:t>5. </a:t>
            </a:r>
            <a:r>
              <a:rPr lang="ko-KR" altLang="en-US" sz="2600" dirty="0" smtClean="0"/>
              <a:t>시상 </a:t>
            </a:r>
            <a:r>
              <a:rPr lang="en-US" altLang="ko-KR" sz="2600" dirty="0" smtClean="0"/>
              <a:t>: </a:t>
            </a:r>
            <a:r>
              <a:rPr lang="ko-KR" altLang="en-US" sz="2600" dirty="0" err="1" smtClean="0"/>
              <a:t>직전회기</a:t>
            </a:r>
            <a:r>
              <a:rPr lang="ko-KR" altLang="en-US" sz="2600" dirty="0" smtClean="0"/>
              <a:t> 개인 및 단체 수상자는 시상에서 제외</a:t>
            </a:r>
            <a:r>
              <a:rPr lang="en-US" altLang="ko-KR" sz="26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sz="2600" dirty="0" smtClean="0"/>
              <a:t>6. </a:t>
            </a:r>
            <a:r>
              <a:rPr lang="ko-KR" altLang="en-US" sz="2600" dirty="0" err="1" smtClean="0"/>
              <a:t>협찬광고</a:t>
            </a:r>
            <a:r>
              <a:rPr lang="ko-KR" altLang="en-US" sz="2600" dirty="0" smtClean="0"/>
              <a:t> </a:t>
            </a:r>
            <a:r>
              <a:rPr lang="en-US" altLang="ko-KR" sz="2600" dirty="0" smtClean="0"/>
              <a:t>: 30</a:t>
            </a:r>
            <a:r>
              <a:rPr lang="ko-KR" altLang="en-US" sz="2600" dirty="0" smtClean="0"/>
              <a:t>만원당 </a:t>
            </a:r>
            <a:r>
              <a:rPr lang="en-US" altLang="ko-KR" sz="2600" dirty="0" smtClean="0"/>
              <a:t>50</a:t>
            </a:r>
            <a:r>
              <a:rPr lang="ko-KR" altLang="en-US" sz="2600" dirty="0" smtClean="0"/>
              <a:t>점 가점</a:t>
            </a:r>
            <a:endParaRPr lang="en-US" altLang="ko-KR" sz="2600" dirty="0" smtClean="0"/>
          </a:p>
          <a:p>
            <a:pPr>
              <a:lnSpc>
                <a:spcPct val="170000"/>
              </a:lnSpc>
              <a:buNone/>
            </a:pPr>
            <a:r>
              <a:rPr lang="ko-KR" altLang="en-US" sz="2600" dirty="0" smtClean="0"/>
              <a:t>   </a:t>
            </a:r>
            <a:r>
              <a:rPr lang="ko-KR" altLang="en-US" sz="2600" dirty="0" err="1" smtClean="0"/>
              <a:t>물품스폰서</a:t>
            </a:r>
            <a:r>
              <a:rPr lang="ko-KR" altLang="en-US" sz="2600" dirty="0" smtClean="0"/>
              <a:t> </a:t>
            </a:r>
            <a:r>
              <a:rPr lang="en-US" altLang="ko-KR" sz="2600" dirty="0" smtClean="0"/>
              <a:t>: 10</a:t>
            </a:r>
            <a:r>
              <a:rPr lang="ko-KR" altLang="en-US" sz="2600" dirty="0" smtClean="0"/>
              <a:t>만원당 </a:t>
            </a:r>
            <a:r>
              <a:rPr lang="en-US" altLang="ko-KR" sz="2600" dirty="0" smtClean="0"/>
              <a:t>10</a:t>
            </a:r>
            <a:r>
              <a:rPr lang="ko-KR" altLang="en-US" sz="2600" dirty="0" smtClean="0"/>
              <a:t>점 가점 </a:t>
            </a:r>
            <a:r>
              <a:rPr lang="en-US" altLang="ko-KR" sz="2600" dirty="0" smtClean="0"/>
              <a:t>(</a:t>
            </a:r>
            <a:r>
              <a:rPr lang="ko-KR" altLang="en-US" sz="2600" dirty="0" err="1" smtClean="0"/>
              <a:t>시가적용</a:t>
            </a:r>
            <a:r>
              <a:rPr lang="en-US" altLang="ko-KR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345444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26469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ko-KR" altLang="en-US" sz="5100" b="1" dirty="0" smtClean="0">
                <a:solidFill>
                  <a:srgbClr val="0070C0"/>
                </a:solidFill>
              </a:rPr>
              <a:t>총재 공식방문 일정 협의 </a:t>
            </a:r>
            <a:r>
              <a:rPr lang="en-US" altLang="ko-KR" sz="5100" b="1" dirty="0" smtClean="0">
                <a:solidFill>
                  <a:srgbClr val="0070C0"/>
                </a:solidFill>
              </a:rPr>
              <a:t>(</a:t>
            </a:r>
            <a:r>
              <a:rPr lang="ko-KR" altLang="en-US" sz="5100" b="1" dirty="0" smtClean="0">
                <a:solidFill>
                  <a:srgbClr val="0070C0"/>
                </a:solidFill>
              </a:rPr>
              <a:t>안</a:t>
            </a:r>
            <a:r>
              <a:rPr lang="en-US" altLang="ko-KR" sz="5100" b="1" dirty="0" smtClean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70000"/>
              </a:lnSpc>
              <a:buFontTx/>
              <a:buChar char="-"/>
            </a:pPr>
            <a:endParaRPr lang="en-US" altLang="ko-KR" sz="2200" dirty="0" smtClean="0"/>
          </a:p>
          <a:p>
            <a:pPr>
              <a:lnSpc>
                <a:spcPct val="170000"/>
              </a:lnSpc>
              <a:buFontTx/>
              <a:buChar char="-"/>
            </a:pPr>
            <a:endParaRPr lang="en-US" altLang="ko-KR" sz="2200" dirty="0" smtClean="0"/>
          </a:p>
          <a:p>
            <a:pPr>
              <a:lnSpc>
                <a:spcPct val="170000"/>
              </a:lnSpc>
              <a:buFontTx/>
              <a:buChar char="-"/>
            </a:pPr>
            <a:endParaRPr lang="en-US" altLang="ko-KR" sz="2200" dirty="0" smtClean="0"/>
          </a:p>
          <a:p>
            <a:pPr>
              <a:lnSpc>
                <a:spcPct val="170000"/>
              </a:lnSpc>
              <a:buFontTx/>
              <a:buChar char="-"/>
            </a:pPr>
            <a:endParaRPr lang="en-US" altLang="ko-KR" sz="2200" dirty="0" smtClean="0"/>
          </a:p>
          <a:p>
            <a:pPr>
              <a:lnSpc>
                <a:spcPct val="170000"/>
              </a:lnSpc>
              <a:buFontTx/>
              <a:buChar char="-"/>
            </a:pPr>
            <a:endParaRPr lang="en-US" altLang="ko-KR" sz="2200" dirty="0" smtClean="0"/>
          </a:p>
          <a:p>
            <a:pPr>
              <a:lnSpc>
                <a:spcPct val="170000"/>
              </a:lnSpc>
              <a:buNone/>
            </a:pPr>
            <a:endParaRPr lang="en-US" altLang="ko-KR" sz="2200" dirty="0" smtClean="0"/>
          </a:p>
          <a:p>
            <a:pPr>
              <a:lnSpc>
                <a:spcPct val="120000"/>
              </a:lnSpc>
              <a:buNone/>
            </a:pPr>
            <a:endParaRPr lang="en-US" altLang="ko-KR" sz="2200" dirty="0" smtClean="0"/>
          </a:p>
          <a:p>
            <a:pPr>
              <a:lnSpc>
                <a:spcPct val="170000"/>
              </a:lnSpc>
              <a:buNone/>
            </a:pPr>
            <a:r>
              <a:rPr lang="ko-KR" altLang="en-US" sz="2200" dirty="0" smtClean="0"/>
              <a:t>        </a:t>
            </a:r>
            <a:r>
              <a:rPr lang="ko-KR" altLang="en-US" sz="2900" b="1" dirty="0" smtClean="0"/>
              <a:t>참석 </a:t>
            </a:r>
            <a:r>
              <a:rPr lang="en-US" altLang="ko-KR" sz="2900" b="1" dirty="0" smtClean="0"/>
              <a:t>: </a:t>
            </a:r>
            <a:r>
              <a:rPr lang="ko-KR" altLang="en-US" sz="2900" b="1" dirty="0" smtClean="0"/>
              <a:t>지역부총재</a:t>
            </a:r>
            <a:r>
              <a:rPr lang="en-US" altLang="ko-KR" sz="2900" b="1" dirty="0" smtClean="0"/>
              <a:t>, </a:t>
            </a:r>
            <a:r>
              <a:rPr lang="ko-KR" altLang="en-US" sz="2900" b="1" dirty="0" smtClean="0"/>
              <a:t>지대위원장</a:t>
            </a:r>
            <a:r>
              <a:rPr lang="en-US" altLang="ko-KR" sz="2900" b="1" dirty="0" smtClean="0"/>
              <a:t>, </a:t>
            </a:r>
            <a:r>
              <a:rPr lang="ko-KR" altLang="en-US" sz="2900" b="1" dirty="0" smtClean="0"/>
              <a:t>클럽 </a:t>
            </a:r>
            <a:r>
              <a:rPr lang="en-US" altLang="ko-KR" sz="2900" b="1" dirty="0" smtClean="0"/>
              <a:t>4</a:t>
            </a:r>
            <a:r>
              <a:rPr lang="ko-KR" altLang="en-US" sz="2900" b="1" dirty="0" smtClean="0"/>
              <a:t>역</a:t>
            </a:r>
            <a:r>
              <a:rPr lang="en-US" altLang="ko-KR" sz="2900" b="1" dirty="0" smtClean="0"/>
              <a:t>, </a:t>
            </a:r>
            <a:r>
              <a:rPr lang="ko-KR" altLang="en-US" sz="2900" b="1" dirty="0" err="1" smtClean="0"/>
              <a:t>지구임원</a:t>
            </a:r>
            <a:endParaRPr lang="en-US" altLang="ko-KR" sz="2900" b="1" dirty="0" smtClean="0"/>
          </a:p>
          <a:p>
            <a:pPr>
              <a:lnSpc>
                <a:spcPct val="170000"/>
              </a:lnSpc>
              <a:buNone/>
            </a:pPr>
            <a:r>
              <a:rPr lang="ko-KR" altLang="en-US" sz="2900" b="1" dirty="0" smtClean="0"/>
              <a:t>      준비사항 </a:t>
            </a:r>
            <a:r>
              <a:rPr lang="en-US" altLang="ko-KR" sz="2900" b="1" dirty="0" smtClean="0"/>
              <a:t>: </a:t>
            </a:r>
            <a:r>
              <a:rPr lang="ko-KR" altLang="en-US" sz="2900" b="1" dirty="0" smtClean="0">
                <a:solidFill>
                  <a:srgbClr val="FF0000"/>
                </a:solidFill>
              </a:rPr>
              <a:t>지역 및 클럽 </a:t>
            </a:r>
            <a:r>
              <a:rPr lang="ko-KR" altLang="en-US" sz="2900" b="1" dirty="0" err="1" smtClean="0">
                <a:solidFill>
                  <a:srgbClr val="FF0000"/>
                </a:solidFill>
              </a:rPr>
              <a:t>현황보고서</a:t>
            </a:r>
            <a:r>
              <a:rPr lang="ko-KR" altLang="en-US" sz="29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2900" b="1" dirty="0" smtClean="0"/>
              <a:t>(</a:t>
            </a:r>
            <a:r>
              <a:rPr lang="ko-KR" altLang="en-US" sz="4400" b="1" dirty="0" smtClean="0">
                <a:solidFill>
                  <a:srgbClr val="FF0000"/>
                </a:solidFill>
              </a:rPr>
              <a:t>각 </a:t>
            </a:r>
            <a:r>
              <a:rPr lang="en-US" altLang="ko-KR" sz="4400" b="1" dirty="0" smtClean="0">
                <a:solidFill>
                  <a:srgbClr val="FF0000"/>
                </a:solidFill>
              </a:rPr>
              <a:t>5</a:t>
            </a:r>
            <a:r>
              <a:rPr lang="ko-KR" altLang="en-US" sz="4400" b="1" dirty="0" smtClean="0">
                <a:solidFill>
                  <a:srgbClr val="FF0000"/>
                </a:solidFill>
              </a:rPr>
              <a:t>부씩 준비</a:t>
            </a:r>
            <a:r>
              <a:rPr lang="en-US" altLang="ko-KR" sz="2900" b="1" dirty="0" smtClean="0"/>
              <a:t>. </a:t>
            </a:r>
            <a:r>
              <a:rPr lang="ko-KR" altLang="en-US" sz="2900" b="1" dirty="0" smtClean="0"/>
              <a:t>양식</a:t>
            </a:r>
            <a:r>
              <a:rPr lang="en-US" altLang="ko-KR" sz="2900" b="1" dirty="0" smtClean="0"/>
              <a:t>- </a:t>
            </a:r>
            <a:r>
              <a:rPr lang="ko-KR" altLang="en-US" sz="2900" b="1" dirty="0" smtClean="0"/>
              <a:t>홈페이지 참조</a:t>
            </a:r>
            <a:r>
              <a:rPr lang="en-US" altLang="ko-KR" sz="2900" b="1" dirty="0" smtClean="0"/>
              <a:t>), 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2900" b="1" dirty="0" smtClean="0"/>
              <a:t>                    </a:t>
            </a:r>
            <a:r>
              <a:rPr lang="ko-KR" altLang="en-US" sz="2900" b="1" dirty="0" err="1" smtClean="0"/>
              <a:t>환영현수막</a:t>
            </a:r>
            <a:r>
              <a:rPr lang="en-US" altLang="ko-KR" sz="2900" b="1" dirty="0" smtClean="0"/>
              <a:t> 2</a:t>
            </a:r>
            <a:r>
              <a:rPr lang="ko-KR" altLang="en-US" sz="2900" b="1" dirty="0" smtClean="0"/>
              <a:t>개</a:t>
            </a:r>
            <a:r>
              <a:rPr lang="en-US" altLang="ko-KR" sz="2900" b="1" dirty="0" smtClean="0"/>
              <a:t>, </a:t>
            </a:r>
            <a:r>
              <a:rPr lang="ko-KR" altLang="en-US" sz="2900" b="1" dirty="0" err="1" smtClean="0"/>
              <a:t>환영꽃다발</a:t>
            </a:r>
            <a:r>
              <a:rPr lang="en-US" altLang="ko-KR" sz="2900" b="1" dirty="0" smtClean="0"/>
              <a:t>, </a:t>
            </a:r>
            <a:r>
              <a:rPr lang="ko-KR" altLang="en-US" sz="2900" b="1" dirty="0" err="1" smtClean="0"/>
              <a:t>참석확인</a:t>
            </a:r>
            <a:r>
              <a:rPr lang="en-US" altLang="ko-KR" sz="2900" b="1" dirty="0" smtClean="0"/>
              <a:t>(1</a:t>
            </a:r>
            <a:r>
              <a:rPr lang="ko-KR" altLang="en-US" sz="2900" b="1" dirty="0" smtClean="0"/>
              <a:t>인 </a:t>
            </a:r>
            <a:r>
              <a:rPr lang="en-US" altLang="ko-KR" sz="2900" b="1" dirty="0" smtClean="0"/>
              <a:t>20</a:t>
            </a:r>
            <a:r>
              <a:rPr lang="ko-KR" altLang="en-US" sz="2900" b="1" dirty="0" smtClean="0"/>
              <a:t>점</a:t>
            </a:r>
            <a:r>
              <a:rPr lang="en-US" altLang="ko-KR" sz="2900" b="1" dirty="0" smtClean="0"/>
              <a:t>), </a:t>
            </a:r>
            <a:r>
              <a:rPr lang="ko-KR" altLang="en-US" sz="2900" b="1" dirty="0" smtClean="0"/>
              <a:t>오찬 또는 만찬</a:t>
            </a:r>
            <a:r>
              <a:rPr lang="en-US" altLang="ko-KR" sz="2900" b="1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2900" b="1" dirty="0" smtClean="0"/>
              <a:t>      </a:t>
            </a:r>
            <a:r>
              <a:rPr lang="ko-KR" altLang="en-US" sz="2900" b="1" dirty="0" err="1" smtClean="0"/>
              <a:t>현황발표</a:t>
            </a:r>
            <a:r>
              <a:rPr lang="ko-KR" altLang="en-US" sz="2900" b="1" dirty="0" smtClean="0"/>
              <a:t> </a:t>
            </a:r>
            <a:r>
              <a:rPr lang="en-US" altLang="ko-KR" sz="2900" b="1" dirty="0" smtClean="0"/>
              <a:t>: </a:t>
            </a:r>
            <a:r>
              <a:rPr lang="ko-KR" altLang="en-US" sz="2900" b="1" dirty="0" smtClean="0"/>
              <a:t>지역</a:t>
            </a:r>
            <a:r>
              <a:rPr lang="en-US" altLang="ko-KR" sz="2900" b="1" dirty="0" smtClean="0"/>
              <a:t>– </a:t>
            </a:r>
            <a:r>
              <a:rPr lang="ko-KR" altLang="en-US" sz="2900" b="1" dirty="0" err="1" smtClean="0"/>
              <a:t>지역부총재</a:t>
            </a:r>
            <a:r>
              <a:rPr lang="ko-KR" altLang="en-US" sz="2900" b="1" dirty="0" smtClean="0"/>
              <a:t> </a:t>
            </a:r>
            <a:r>
              <a:rPr lang="en-US" altLang="ko-KR" sz="2900" b="1" dirty="0" smtClean="0"/>
              <a:t>// </a:t>
            </a:r>
            <a:r>
              <a:rPr lang="ko-KR" altLang="en-US" sz="2900" b="1" dirty="0" smtClean="0"/>
              <a:t>클럽</a:t>
            </a:r>
            <a:r>
              <a:rPr lang="en-US" altLang="ko-KR" sz="2900" b="1" dirty="0" smtClean="0"/>
              <a:t>- </a:t>
            </a:r>
            <a:r>
              <a:rPr lang="ko-KR" altLang="en-US" sz="2900" b="1" dirty="0" smtClean="0"/>
              <a:t>각 지역별 </a:t>
            </a:r>
            <a:r>
              <a:rPr lang="en-US" altLang="ko-KR" sz="2900" b="1" dirty="0" smtClean="0"/>
              <a:t>1</a:t>
            </a:r>
            <a:r>
              <a:rPr lang="ko-KR" altLang="en-US" sz="2900" b="1" dirty="0" smtClean="0"/>
              <a:t>개 클럽을 대표하여</a:t>
            </a:r>
            <a:r>
              <a:rPr lang="en-US" altLang="ko-KR" sz="2900" b="1" dirty="0" smtClean="0"/>
              <a:t> </a:t>
            </a:r>
            <a:r>
              <a:rPr lang="ko-KR" altLang="en-US" sz="2900" b="1" dirty="0" err="1" smtClean="0"/>
              <a:t>회장발표</a:t>
            </a:r>
            <a:endParaRPr lang="en-US" altLang="ko-KR" sz="2900" b="1" dirty="0" smtClean="0"/>
          </a:p>
          <a:p>
            <a:pPr>
              <a:lnSpc>
                <a:spcPct val="170000"/>
              </a:lnSpc>
              <a:buNone/>
            </a:pPr>
            <a:r>
              <a:rPr lang="ko-KR" altLang="en-US" sz="2900" b="1" dirty="0" smtClean="0"/>
              <a:t>      지구준비 </a:t>
            </a:r>
            <a:r>
              <a:rPr lang="en-US" altLang="ko-KR" sz="2900" b="1" dirty="0" smtClean="0"/>
              <a:t>: </a:t>
            </a:r>
            <a:r>
              <a:rPr lang="ko-KR" altLang="en-US" sz="2900" b="1" dirty="0" smtClean="0"/>
              <a:t>방문자료</a:t>
            </a:r>
            <a:r>
              <a:rPr lang="en-US" altLang="ko-KR" sz="2900" b="1" dirty="0" smtClean="0"/>
              <a:t>, </a:t>
            </a:r>
            <a:r>
              <a:rPr lang="ko-KR" altLang="en-US" sz="2900" b="1" dirty="0" err="1" smtClean="0"/>
              <a:t>공식방문패</a:t>
            </a:r>
            <a:endParaRPr lang="en-US" altLang="ko-KR" sz="2900" b="1" dirty="0" smtClean="0"/>
          </a:p>
          <a:p>
            <a:pPr>
              <a:lnSpc>
                <a:spcPct val="170000"/>
              </a:lnSpc>
              <a:buNone/>
            </a:pPr>
            <a:r>
              <a:rPr lang="ko-KR" altLang="en-US" sz="2900" b="1" dirty="0" smtClean="0"/>
              <a:t>      사회 </a:t>
            </a:r>
            <a:r>
              <a:rPr lang="en-US" altLang="ko-KR" sz="2900" b="1" dirty="0" smtClean="0"/>
              <a:t>: </a:t>
            </a:r>
            <a:r>
              <a:rPr lang="ko-KR" altLang="en-US" sz="2900" b="1" dirty="0" smtClean="0"/>
              <a:t>지역사무국장 </a:t>
            </a:r>
            <a:r>
              <a:rPr lang="en-US" altLang="ko-KR" sz="2900" b="1" dirty="0" smtClean="0"/>
              <a:t>(</a:t>
            </a:r>
            <a:r>
              <a:rPr lang="ko-KR" altLang="en-US" sz="2900" b="1" dirty="0" smtClean="0"/>
              <a:t>시나리오 </a:t>
            </a:r>
            <a:r>
              <a:rPr lang="en-US" altLang="ko-KR" sz="2900" b="1" dirty="0" smtClean="0"/>
              <a:t>– </a:t>
            </a:r>
            <a:r>
              <a:rPr lang="ko-KR" altLang="en-US" sz="2900" b="1" dirty="0" smtClean="0"/>
              <a:t>홈페이지 공지사항 참조</a:t>
            </a:r>
            <a:r>
              <a:rPr lang="en-US" altLang="ko-KR" sz="2900" b="1" dirty="0" smtClean="0"/>
              <a:t>).</a:t>
            </a:r>
            <a:endParaRPr lang="ko-KR" altLang="en-US" sz="2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519358"/>
              </p:ext>
            </p:extLst>
          </p:nvPr>
        </p:nvGraphicFramePr>
        <p:xfrm>
          <a:off x="971600" y="1412776"/>
          <a:ext cx="5832648" cy="230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745">
                  <a:extLst>
                    <a:ext uri="{9D8B030D-6E8A-4147-A177-3AD203B41FA5}">
                      <a16:colId xmlns:a16="http://schemas.microsoft.com/office/drawing/2014/main" val="1312016427"/>
                    </a:ext>
                  </a:extLst>
                </a:gridCol>
                <a:gridCol w="1059773">
                  <a:extLst>
                    <a:ext uri="{9D8B030D-6E8A-4147-A177-3AD203B41FA5}">
                      <a16:colId xmlns:a16="http://schemas.microsoft.com/office/drawing/2014/main" val="2930875228"/>
                    </a:ext>
                  </a:extLst>
                </a:gridCol>
                <a:gridCol w="1839018">
                  <a:extLst>
                    <a:ext uri="{9D8B030D-6E8A-4147-A177-3AD203B41FA5}">
                      <a16:colId xmlns:a16="http://schemas.microsoft.com/office/drawing/2014/main" val="2416183444"/>
                    </a:ext>
                  </a:extLst>
                </a:gridCol>
                <a:gridCol w="1122112">
                  <a:extLst>
                    <a:ext uri="{9D8B030D-6E8A-4147-A177-3AD203B41FA5}">
                      <a16:colId xmlns:a16="http://schemas.microsoft.com/office/drawing/2014/main" val="3054077667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일시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지역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일시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지역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30336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8. 30(</a:t>
                      </a:r>
                      <a:r>
                        <a:rPr lang="ko-KR" altLang="en-US" sz="1800" u="none" strike="noStrike" dirty="0">
                          <a:effectLst/>
                        </a:rPr>
                        <a:t>금</a:t>
                      </a:r>
                      <a:r>
                        <a:rPr lang="en-US" altLang="ko-KR" sz="1800" u="none" strike="noStrike" dirty="0">
                          <a:effectLst/>
                        </a:rPr>
                        <a:t>) 11:00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6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9. 6(</a:t>
                      </a:r>
                      <a:r>
                        <a:rPr lang="ko-KR" altLang="en-US" sz="1800" u="none" strike="noStrike" dirty="0">
                          <a:effectLst/>
                        </a:rPr>
                        <a:t>금</a:t>
                      </a:r>
                      <a:r>
                        <a:rPr lang="en-US" altLang="ko-KR" sz="1800" u="none" strike="noStrike" dirty="0">
                          <a:effectLst/>
                        </a:rPr>
                        <a:t>) 17:00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4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58828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8. 30(</a:t>
                      </a:r>
                      <a:r>
                        <a:rPr lang="ko-KR" altLang="en-US" sz="1800" u="none" strike="noStrike" dirty="0">
                          <a:effectLst/>
                        </a:rPr>
                        <a:t>금</a:t>
                      </a:r>
                      <a:r>
                        <a:rPr lang="en-US" altLang="ko-KR" sz="1800" u="none" strike="noStrike" dirty="0">
                          <a:effectLst/>
                        </a:rPr>
                        <a:t>) </a:t>
                      </a:r>
                      <a:r>
                        <a:rPr lang="en-US" altLang="ko-KR" sz="1800" u="none" strike="noStrike" dirty="0" smtClean="0">
                          <a:effectLst/>
                        </a:rPr>
                        <a:t>17:00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1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9. 9(</a:t>
                      </a:r>
                      <a:r>
                        <a:rPr lang="ko-KR" altLang="en-US" sz="1800" u="none" strike="noStrike" dirty="0">
                          <a:effectLst/>
                        </a:rPr>
                        <a:t>월</a:t>
                      </a:r>
                      <a:r>
                        <a:rPr lang="en-US" altLang="ko-KR" sz="1800" u="none" strike="noStrike" dirty="0">
                          <a:effectLst/>
                        </a:rPr>
                        <a:t>) 18:00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5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50294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9. 3(</a:t>
                      </a:r>
                      <a:r>
                        <a:rPr lang="ko-KR" altLang="en-US" sz="1800" u="none" strike="noStrike">
                          <a:effectLst/>
                        </a:rPr>
                        <a:t>화</a:t>
                      </a:r>
                      <a:r>
                        <a:rPr lang="en-US" altLang="ko-KR" sz="1800" u="none" strike="noStrike">
                          <a:effectLst/>
                        </a:rPr>
                        <a:t>) 11:00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7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미정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2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85611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9. 3(</a:t>
                      </a:r>
                      <a:r>
                        <a:rPr lang="ko-KR" altLang="en-US" sz="1800" u="none" strike="noStrike">
                          <a:effectLst/>
                        </a:rPr>
                        <a:t>화</a:t>
                      </a:r>
                      <a:r>
                        <a:rPr lang="en-US" altLang="ko-KR" sz="1800" u="none" strike="noStrike">
                          <a:effectLst/>
                        </a:rPr>
                        <a:t>) 18:00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3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장소 </a:t>
                      </a:r>
                      <a:r>
                        <a:rPr lang="en-US" altLang="ko-KR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: </a:t>
                      </a:r>
                      <a:r>
                        <a:rPr lang="ko-KR" altLang="en-US" sz="18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지구회관</a:t>
                      </a:r>
                      <a:r>
                        <a:rPr lang="ko-KR" alt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altLang="ko-KR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r>
                        <a:rPr lang="ko-KR" alt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층</a:t>
                      </a:r>
                      <a:endParaRPr lang="ko-KR" alt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086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33670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ko-KR" altLang="en-US" sz="5100" b="1" dirty="0" smtClean="0">
                <a:solidFill>
                  <a:srgbClr val="0070C0"/>
                </a:solidFill>
              </a:rPr>
              <a:t>봉사의 집 </a:t>
            </a:r>
            <a:r>
              <a:rPr lang="ko-KR" altLang="en-US" sz="5100" b="1" dirty="0" err="1" smtClean="0">
                <a:solidFill>
                  <a:srgbClr val="0070C0"/>
                </a:solidFill>
              </a:rPr>
              <a:t>급식봉사</a:t>
            </a:r>
            <a:r>
              <a:rPr lang="ko-KR" altLang="en-US" sz="5100" b="1" dirty="0" smtClean="0">
                <a:solidFill>
                  <a:srgbClr val="0070C0"/>
                </a:solidFill>
              </a:rPr>
              <a:t> 중단 협의 </a:t>
            </a:r>
            <a:r>
              <a:rPr lang="en-US" altLang="ko-KR" sz="5100" b="1" dirty="0" smtClean="0">
                <a:solidFill>
                  <a:srgbClr val="0070C0"/>
                </a:solidFill>
              </a:rPr>
              <a:t>(</a:t>
            </a:r>
            <a:r>
              <a:rPr lang="ko-KR" altLang="en-US" sz="5100" b="1" dirty="0" smtClean="0">
                <a:solidFill>
                  <a:srgbClr val="0070C0"/>
                </a:solidFill>
              </a:rPr>
              <a:t>안</a:t>
            </a:r>
            <a:r>
              <a:rPr lang="en-US" altLang="ko-KR" sz="5100" b="1" dirty="0" smtClean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20000"/>
              </a:lnSpc>
              <a:buNone/>
            </a:pPr>
            <a:endParaRPr lang="en-US" altLang="ko-KR" sz="2600" b="1" dirty="0">
              <a:solidFill>
                <a:srgbClr val="7030A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3200" dirty="0" smtClean="0"/>
              <a:t>1. </a:t>
            </a:r>
            <a:r>
              <a:rPr lang="ko-KR" altLang="en-US" sz="3200" dirty="0" smtClean="0"/>
              <a:t>설 립 일 </a:t>
            </a:r>
            <a:r>
              <a:rPr lang="en-US" altLang="ko-KR" sz="3200" dirty="0" smtClean="0"/>
              <a:t>: 2010. 12. 10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sz="3200" dirty="0" smtClean="0"/>
              <a:t>2. </a:t>
            </a:r>
            <a:r>
              <a:rPr lang="ko-KR" altLang="en-US" sz="3200" dirty="0" err="1" smtClean="0"/>
              <a:t>봉사일정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매월 </a:t>
            </a:r>
            <a:r>
              <a:rPr lang="en-US" altLang="ko-KR" sz="3200" dirty="0" smtClean="0"/>
              <a:t>1, 3</a:t>
            </a:r>
            <a:r>
              <a:rPr lang="ko-KR" altLang="en-US" sz="3200" dirty="0" smtClean="0"/>
              <a:t>주 토요일 </a:t>
            </a:r>
            <a:r>
              <a:rPr lang="ko-KR" altLang="en-US" sz="3200" dirty="0" err="1" smtClean="0"/>
              <a:t>급식봉사</a:t>
            </a:r>
            <a:r>
              <a:rPr lang="ko-KR" altLang="en-US" sz="3200" dirty="0" smtClean="0"/>
              <a:t> 추진 후</a:t>
            </a:r>
            <a:r>
              <a:rPr lang="en-US" altLang="ko-KR" sz="3200" dirty="0" smtClean="0"/>
              <a:t>,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3200" dirty="0" smtClean="0"/>
              <a:t>                 </a:t>
            </a:r>
            <a:r>
              <a:rPr lang="ko-KR" altLang="en-US" sz="3200" dirty="0" err="1" smtClean="0"/>
              <a:t>수년전부터</a:t>
            </a:r>
            <a:r>
              <a:rPr lang="ko-KR" altLang="en-US" sz="3200" dirty="0" smtClean="0"/>
              <a:t> 매월 </a:t>
            </a:r>
            <a:r>
              <a:rPr lang="ko-KR" altLang="en-US" sz="3200" dirty="0" err="1" smtClean="0"/>
              <a:t>첫째주</a:t>
            </a:r>
            <a:r>
              <a:rPr lang="ko-KR" altLang="en-US" sz="3200" dirty="0" smtClean="0"/>
              <a:t> 토요일 </a:t>
            </a:r>
            <a:r>
              <a:rPr lang="en-US" altLang="ko-KR" sz="3200" dirty="0" smtClean="0"/>
              <a:t>1</a:t>
            </a:r>
            <a:r>
              <a:rPr lang="ko-KR" altLang="en-US" sz="3200" dirty="0" smtClean="0"/>
              <a:t>회 봉사로 전환</a:t>
            </a:r>
            <a:r>
              <a:rPr lang="en-US" altLang="ko-KR" sz="32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sz="3200" dirty="0" smtClean="0"/>
              <a:t>3. </a:t>
            </a:r>
            <a:r>
              <a:rPr lang="ko-KR" altLang="en-US" sz="3200" dirty="0" err="1" smtClean="0"/>
              <a:t>수혜인원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약 </a:t>
            </a:r>
            <a:r>
              <a:rPr lang="en-US" altLang="ko-KR" sz="3200" dirty="0" smtClean="0"/>
              <a:t>120</a:t>
            </a:r>
            <a:r>
              <a:rPr lang="ko-KR" altLang="en-US" sz="3200" dirty="0" smtClean="0"/>
              <a:t>여명 지역내 </a:t>
            </a:r>
            <a:r>
              <a:rPr lang="ko-KR" altLang="en-US" sz="3200" dirty="0" err="1" smtClean="0"/>
              <a:t>봉사혜택</a:t>
            </a:r>
            <a:endParaRPr lang="en-US" altLang="ko-KR" sz="32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sz="3200" dirty="0" smtClean="0"/>
              <a:t>4. </a:t>
            </a:r>
            <a:r>
              <a:rPr lang="ko-KR" altLang="en-US" sz="3200" dirty="0" err="1" smtClean="0"/>
              <a:t>중단사유</a:t>
            </a:r>
            <a:r>
              <a:rPr lang="ko-KR" altLang="en-US" sz="3200" dirty="0" smtClean="0"/>
              <a:t> </a:t>
            </a:r>
            <a:endParaRPr lang="en-US" altLang="ko-KR" sz="3200" dirty="0"/>
          </a:p>
          <a:p>
            <a:pPr marL="0" indent="0">
              <a:lnSpc>
                <a:spcPct val="170000"/>
              </a:lnSpc>
              <a:buNone/>
            </a:pPr>
            <a:r>
              <a:rPr lang="ko-KR" altLang="en-US" sz="3200" dirty="0" smtClean="0"/>
              <a:t>   </a:t>
            </a:r>
            <a:r>
              <a:rPr lang="en-US" altLang="ko-KR" sz="3200" dirty="0" smtClean="0"/>
              <a:t>1) </a:t>
            </a:r>
            <a:r>
              <a:rPr lang="ko-KR" altLang="en-US" sz="3200" dirty="0" err="1" smtClean="0"/>
              <a:t>방문인원의</a:t>
            </a:r>
            <a:r>
              <a:rPr lang="ko-KR" altLang="en-US" sz="3200" dirty="0" smtClean="0"/>
              <a:t> 급격한 감소 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현재 약 </a:t>
            </a:r>
            <a:r>
              <a:rPr lang="en-US" altLang="ko-KR" sz="3200" dirty="0" smtClean="0"/>
              <a:t>60-70</a:t>
            </a:r>
            <a:r>
              <a:rPr lang="ko-KR" altLang="en-US" sz="3200" dirty="0" smtClean="0"/>
              <a:t>여명</a:t>
            </a:r>
            <a:r>
              <a:rPr lang="en-US" altLang="ko-KR" sz="3200" dirty="0" smtClean="0"/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3200" dirty="0" smtClean="0"/>
              <a:t>   2) </a:t>
            </a:r>
            <a:r>
              <a:rPr lang="ko-KR" altLang="en-US" sz="3200" dirty="0" smtClean="0"/>
              <a:t>주무관청인 중구청의 단체급식 안전상 우려 표명</a:t>
            </a:r>
            <a:endParaRPr lang="en-US" altLang="ko-KR" sz="32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3200" dirty="0" smtClean="0"/>
              <a:t>   3) </a:t>
            </a:r>
            <a:r>
              <a:rPr lang="ko-KR" altLang="en-US" sz="3200" dirty="0" smtClean="0"/>
              <a:t>인근 </a:t>
            </a:r>
            <a:r>
              <a:rPr lang="ko-KR" altLang="en-US" sz="3200" dirty="0" err="1" smtClean="0"/>
              <a:t>식당업소의</a:t>
            </a:r>
            <a:r>
              <a:rPr lang="ko-KR" altLang="en-US" sz="3200" dirty="0" smtClean="0"/>
              <a:t> 운영상의 어려움 호소</a:t>
            </a:r>
            <a:endParaRPr lang="en-US" altLang="ko-KR" sz="32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3200" dirty="0" smtClean="0"/>
              <a:t>   4) </a:t>
            </a:r>
            <a:r>
              <a:rPr lang="ko-KR" altLang="en-US" sz="3200" dirty="0" smtClean="0"/>
              <a:t>타 지역 불우이웃과의 봉사 형평성 제기</a:t>
            </a:r>
            <a:endParaRPr lang="en-US" altLang="ko-KR" sz="32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3200" dirty="0" smtClean="0"/>
              <a:t>5. </a:t>
            </a:r>
            <a:r>
              <a:rPr lang="ko-KR" altLang="en-US" sz="3200" dirty="0" smtClean="0"/>
              <a:t>대안 </a:t>
            </a:r>
            <a:r>
              <a:rPr lang="en-US" altLang="ko-KR" sz="3200" dirty="0" smtClean="0"/>
              <a:t>: </a:t>
            </a:r>
            <a:r>
              <a:rPr lang="ko-KR" altLang="en-US" sz="3200" dirty="0" smtClean="0"/>
              <a:t>연 </a:t>
            </a:r>
            <a:r>
              <a:rPr lang="en-US" altLang="ko-KR" sz="3200" dirty="0" smtClean="0"/>
              <a:t>1</a:t>
            </a:r>
            <a:r>
              <a:rPr lang="ko-KR" altLang="en-US" sz="3200" dirty="0" smtClean="0"/>
              <a:t>회 지역별 </a:t>
            </a:r>
            <a:r>
              <a:rPr lang="ko-KR" altLang="en-US" sz="3200" dirty="0" err="1" smtClean="0"/>
              <a:t>급식봉사를</a:t>
            </a:r>
            <a:r>
              <a:rPr lang="ko-KR" altLang="en-US" sz="3200" dirty="0" smtClean="0"/>
              <a:t> 대체한 </a:t>
            </a:r>
            <a:r>
              <a:rPr lang="ko-KR" altLang="en-US" sz="3200" dirty="0" smtClean="0">
                <a:solidFill>
                  <a:srgbClr val="FF0000"/>
                </a:solidFill>
              </a:rPr>
              <a:t>별도의 지역별 봉사활동 전개 장려</a:t>
            </a:r>
            <a:r>
              <a:rPr lang="en-US" altLang="ko-KR" sz="3200" dirty="0" smtClean="0">
                <a:solidFill>
                  <a:srgbClr val="FF0000"/>
                </a:solidFill>
              </a:rPr>
              <a:t>.</a:t>
            </a:r>
            <a:endParaRPr lang="en-US" altLang="ko-KR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5309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smtClean="0">
                <a:solidFill>
                  <a:srgbClr val="0070C0"/>
                </a:solidFill>
              </a:rPr>
              <a:t>제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58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차 </a:t>
            </a:r>
            <a:r>
              <a:rPr lang="ko-KR" altLang="en-US" sz="2800" b="1" dirty="0" err="1" smtClean="0">
                <a:solidFill>
                  <a:srgbClr val="0070C0"/>
                </a:solidFill>
              </a:rPr>
              <a:t>동남아대회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참가 안내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/>
              <a:t>일시 및 장소</a:t>
            </a:r>
            <a:r>
              <a:rPr lang="en-US" altLang="ko-KR" sz="2000" dirty="0" smtClean="0"/>
              <a:t>: 11. 7-10 / </a:t>
            </a:r>
            <a:r>
              <a:rPr lang="ko-KR" altLang="en-US" sz="2000" dirty="0" smtClean="0"/>
              <a:t>일본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히로시마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err="1" smtClean="0"/>
              <a:t>주요일정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:   </a:t>
            </a:r>
            <a:br>
              <a:rPr lang="en-US" altLang="ko-KR" sz="2000" dirty="0" smtClean="0"/>
            </a:br>
            <a:r>
              <a:rPr lang="en-US" altLang="ko-KR" sz="2000" dirty="0" smtClean="0"/>
              <a:t>   11. 8(</a:t>
            </a:r>
            <a:r>
              <a:rPr lang="ko-KR" altLang="en-US" sz="2000" dirty="0" smtClean="0"/>
              <a:t>금</a:t>
            </a:r>
            <a:r>
              <a:rPr lang="en-US" altLang="ko-KR" sz="2000" dirty="0" smtClean="0"/>
              <a:t>) 08:30  </a:t>
            </a:r>
            <a:r>
              <a:rPr lang="ko-KR" altLang="en-US" sz="2000" dirty="0" smtClean="0"/>
              <a:t>제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차 </a:t>
            </a:r>
            <a:r>
              <a:rPr lang="ko-KR" altLang="en-US" sz="2000" dirty="0" err="1" smtClean="0"/>
              <a:t>복합의장</a:t>
            </a:r>
            <a:r>
              <a:rPr lang="ko-KR" altLang="en-US" sz="2000" dirty="0" smtClean="0"/>
              <a:t> 및 </a:t>
            </a:r>
            <a:r>
              <a:rPr lang="ko-KR" altLang="en-US" sz="2000" dirty="0" err="1" smtClean="0"/>
              <a:t>총재협의회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    11. 8(</a:t>
            </a:r>
            <a:r>
              <a:rPr lang="ko-KR" altLang="en-US" sz="2000" dirty="0" smtClean="0"/>
              <a:t>금</a:t>
            </a:r>
            <a:r>
              <a:rPr lang="en-US" altLang="ko-KR" sz="2000" dirty="0" smtClean="0"/>
              <a:t>) 13:00  </a:t>
            </a:r>
            <a:r>
              <a:rPr lang="ko-KR" altLang="en-US" sz="2000" dirty="0" smtClean="0"/>
              <a:t>개회식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히로시마 그린 아레나</a:t>
            </a:r>
            <a:r>
              <a:rPr lang="en-US" altLang="ko-KR" sz="2000" dirty="0" smtClean="0"/>
              <a:t>)    </a:t>
            </a:r>
            <a:br>
              <a:rPr lang="en-US" altLang="ko-KR" sz="2000" dirty="0" smtClean="0"/>
            </a:br>
            <a:r>
              <a:rPr lang="en-US" altLang="ko-KR" sz="2000" dirty="0" smtClean="0"/>
              <a:t>     11. 8(</a:t>
            </a:r>
            <a:r>
              <a:rPr lang="ko-KR" altLang="en-US" sz="2000" dirty="0" smtClean="0"/>
              <a:t>금</a:t>
            </a:r>
            <a:r>
              <a:rPr lang="en-US" altLang="ko-KR" sz="2000" dirty="0" smtClean="0"/>
              <a:t>) 13:00  356-B</a:t>
            </a:r>
            <a:r>
              <a:rPr lang="ko-KR" altLang="en-US" sz="2000" dirty="0" smtClean="0"/>
              <a:t>지구의 밤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히로시마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사전등록 </a:t>
            </a:r>
            <a:r>
              <a:rPr lang="en-US" altLang="ko-KR" sz="2000" dirty="0" smtClean="0"/>
              <a:t>: 1</a:t>
            </a:r>
            <a:r>
              <a:rPr lang="ko-KR" altLang="en-US" sz="2000" dirty="0" smtClean="0"/>
              <a:t>인당 </a:t>
            </a:r>
            <a:r>
              <a:rPr lang="en-US" altLang="ko-KR" sz="2000" dirty="0" smtClean="0"/>
              <a:t>$110 (8/28</a:t>
            </a:r>
            <a:r>
              <a:rPr lang="ko-KR" altLang="en-US" sz="2000" dirty="0" smtClean="0"/>
              <a:t>까지</a:t>
            </a:r>
            <a:r>
              <a:rPr lang="en-US" altLang="ko-KR" sz="2000" dirty="0"/>
              <a:t> </a:t>
            </a:r>
            <a:r>
              <a:rPr lang="ko-KR" altLang="en-US" sz="2000" dirty="0" err="1" smtClean="0"/>
              <a:t>지구사무국</a:t>
            </a:r>
            <a:r>
              <a:rPr lang="ko-KR" altLang="en-US" sz="2000" dirty="0" smtClean="0"/>
              <a:t> 신청</a:t>
            </a:r>
            <a:r>
              <a:rPr lang="en-US" altLang="ko-KR" sz="2000" dirty="0"/>
              <a:t>)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err="1" smtClean="0"/>
              <a:t>일반등록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: 1</a:t>
            </a:r>
            <a:r>
              <a:rPr lang="ko-KR" altLang="en-US" sz="2000" dirty="0" smtClean="0"/>
              <a:t>인당 </a:t>
            </a:r>
            <a:r>
              <a:rPr lang="en-US" altLang="ko-KR" sz="2000" dirty="0" smtClean="0"/>
              <a:t>$120 (- 9/26</a:t>
            </a:r>
            <a:r>
              <a:rPr lang="ko-KR" altLang="en-US" sz="2000" dirty="0" smtClean="0"/>
              <a:t>까지 </a:t>
            </a:r>
            <a:r>
              <a:rPr lang="ko-KR" altLang="en-US" sz="2000" dirty="0" err="1" smtClean="0"/>
              <a:t>지구사무국</a:t>
            </a:r>
            <a:r>
              <a:rPr lang="ko-KR" altLang="en-US" sz="2000" dirty="0" smtClean="0"/>
              <a:t> 신청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대회참가 및 등록신청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지구사무국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(1</a:t>
            </a:r>
            <a:r>
              <a:rPr lang="ko-KR" altLang="en-US" sz="2000" dirty="0" smtClean="0"/>
              <a:t>인당 </a:t>
            </a:r>
            <a:r>
              <a:rPr lang="en-US" altLang="ko-KR" sz="2000" dirty="0" smtClean="0"/>
              <a:t>150</a:t>
            </a:r>
            <a:r>
              <a:rPr lang="ko-KR" altLang="en-US" sz="2000" dirty="0" smtClean="0"/>
              <a:t>점 가점 </a:t>
            </a:r>
            <a:r>
              <a:rPr lang="en-US" altLang="ko-KR" sz="2000" dirty="0" smtClean="0"/>
              <a:t>/ </a:t>
            </a:r>
            <a:r>
              <a:rPr lang="ko-KR" altLang="en-US" sz="2000" dirty="0" smtClean="0"/>
              <a:t>가족 </a:t>
            </a:r>
            <a:r>
              <a:rPr lang="en-US" altLang="ko-KR" sz="2000" dirty="0" smtClean="0"/>
              <a:t>100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타 지구의 추진상황 검토 후 추후 세부일정 안내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9212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err="1" smtClean="0">
                <a:solidFill>
                  <a:srgbClr val="0070C0"/>
                </a:solidFill>
              </a:rPr>
              <a:t>평화포스터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경연대회 개최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/>
              <a:t>주최 </a:t>
            </a:r>
            <a:r>
              <a:rPr lang="en-US" altLang="ko-KR" sz="2000" dirty="0" smtClean="0"/>
              <a:t>: 356-B</a:t>
            </a:r>
            <a:r>
              <a:rPr lang="ko-KR" altLang="en-US" sz="2000" dirty="0" smtClean="0"/>
              <a:t>지구 </a:t>
            </a:r>
            <a:r>
              <a:rPr lang="en-US" altLang="ko-KR" sz="2000" dirty="0" smtClean="0"/>
              <a:t>// </a:t>
            </a:r>
            <a:r>
              <a:rPr lang="ko-KR" altLang="en-US" sz="2000" dirty="0" smtClean="0"/>
              <a:t>주관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평화포스터</a:t>
            </a:r>
            <a:r>
              <a:rPr lang="ko-KR" altLang="en-US" sz="2000" dirty="0" smtClean="0"/>
              <a:t> 경연대회 위원회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진행방법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향후 안내되는 공문을 토대로 각 초등학교 방문하여</a:t>
            </a:r>
            <a:r>
              <a:rPr lang="en-US" altLang="ko-KR" sz="2000" dirty="0" smtClean="0"/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   </a:t>
            </a:r>
            <a:r>
              <a:rPr lang="ko-KR" altLang="en-US" sz="2000" dirty="0" err="1" smtClean="0"/>
              <a:t>대회취지</a:t>
            </a:r>
            <a:r>
              <a:rPr lang="ko-KR" altLang="en-US" sz="2000" dirty="0" smtClean="0"/>
              <a:t> 설명 및 작품 취합 후 </a:t>
            </a:r>
            <a:r>
              <a:rPr lang="ko-KR" altLang="en-US" sz="2000" dirty="0" err="1" smtClean="0"/>
              <a:t>지구사무국</a:t>
            </a:r>
            <a:r>
              <a:rPr lang="ko-KR" altLang="en-US" sz="2000" dirty="0" smtClean="0"/>
              <a:t> 제출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주요 일정 </a:t>
            </a:r>
            <a:r>
              <a:rPr lang="en-US" altLang="ko-KR" sz="2000" dirty="0" smtClean="0"/>
              <a:t>:   </a:t>
            </a:r>
            <a:br>
              <a:rPr lang="en-US" altLang="ko-KR" sz="2000" dirty="0" smtClean="0"/>
            </a:br>
            <a:r>
              <a:rPr lang="en-US" altLang="ko-KR" sz="2000" dirty="0" smtClean="0"/>
              <a:t>   10.10–11.25 : </a:t>
            </a:r>
            <a:r>
              <a:rPr lang="ko-KR" altLang="en-US" sz="2000" dirty="0" err="1" smtClean="0"/>
              <a:t>취한된</a:t>
            </a:r>
            <a:r>
              <a:rPr lang="ko-KR" altLang="en-US" sz="2000" dirty="0" smtClean="0"/>
              <a:t> 작품 </a:t>
            </a:r>
            <a:r>
              <a:rPr lang="ko-KR" altLang="en-US" sz="2000" dirty="0" err="1" smtClean="0"/>
              <a:t>지구사무국</a:t>
            </a:r>
            <a:r>
              <a:rPr lang="ko-KR" altLang="en-US" sz="2000" dirty="0" smtClean="0"/>
              <a:t> 제출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    11. 26 : </a:t>
            </a:r>
            <a:r>
              <a:rPr lang="ko-KR" altLang="en-US" sz="2000" dirty="0" smtClean="0"/>
              <a:t>수상작 선정 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교육감상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교육장상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복합의장상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총재상</a:t>
            </a:r>
            <a:r>
              <a:rPr lang="en-US" altLang="ko-KR" sz="20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    11. 28 : </a:t>
            </a:r>
            <a:r>
              <a:rPr lang="ko-KR" altLang="en-US" sz="2000" dirty="0" smtClean="0"/>
              <a:t>대표 수상작 </a:t>
            </a:r>
            <a:r>
              <a:rPr lang="en-US" altLang="ko-KR" sz="2000" dirty="0" smtClean="0"/>
              <a:t>MD356 </a:t>
            </a:r>
            <a:r>
              <a:rPr lang="ko-KR" altLang="en-US" sz="2000" dirty="0" smtClean="0"/>
              <a:t>제출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    12</a:t>
            </a:r>
            <a:r>
              <a:rPr lang="ko-KR" altLang="en-US" sz="2000" dirty="0" smtClean="0"/>
              <a:t>월 중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시상식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지구회관 또는 대전시 교육청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가점 </a:t>
            </a:r>
            <a:r>
              <a:rPr lang="en-US" altLang="ko-KR" sz="2000" dirty="0" smtClean="0"/>
              <a:t>: 1</a:t>
            </a:r>
            <a:r>
              <a:rPr lang="ko-KR" altLang="en-US" sz="2000" dirty="0" smtClean="0"/>
              <a:t>편당 </a:t>
            </a:r>
            <a:r>
              <a:rPr lang="en-US" altLang="ko-KR" sz="2000" dirty="0" smtClean="0"/>
              <a:t>20</a:t>
            </a:r>
            <a:r>
              <a:rPr lang="ko-KR" altLang="en-US" sz="2000" dirty="0" smtClean="0"/>
              <a:t>점 가점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상한 </a:t>
            </a:r>
            <a:r>
              <a:rPr lang="en-US" altLang="ko-KR" sz="2000" dirty="0" smtClean="0"/>
              <a:t>600</a:t>
            </a:r>
            <a:r>
              <a:rPr lang="ko-KR" altLang="en-US" sz="2000" dirty="0" smtClean="0"/>
              <a:t>점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84297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err="1" smtClean="0">
                <a:solidFill>
                  <a:srgbClr val="0070C0"/>
                </a:solidFill>
              </a:rPr>
              <a:t>특별봉사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사업추진 협의 안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2000" dirty="0" smtClean="0"/>
              <a:t>사 업 안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이동 </a:t>
            </a:r>
            <a:r>
              <a:rPr lang="ko-KR" altLang="en-US" sz="2000" dirty="0" err="1" smtClean="0"/>
              <a:t>봉사차량</a:t>
            </a:r>
            <a:r>
              <a:rPr lang="ko-KR" altLang="en-US" sz="2000" dirty="0" smtClean="0"/>
              <a:t> 지원 안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예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급식봉사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세탁차량</a:t>
            </a:r>
            <a:r>
              <a:rPr lang="ko-KR" altLang="en-US" sz="2000" dirty="0" smtClean="0"/>
              <a:t> 등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2000" dirty="0" smtClean="0"/>
              <a:t>사업예산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약 </a:t>
            </a:r>
            <a:r>
              <a:rPr lang="en-US" altLang="ko-KR" sz="2000" dirty="0" smtClean="0"/>
              <a:t>7</a:t>
            </a:r>
            <a:r>
              <a:rPr lang="ko-KR" altLang="en-US" sz="2000" dirty="0" smtClean="0"/>
              <a:t>천만원 이상</a:t>
            </a:r>
            <a:endParaRPr lang="en-US" altLang="ko-KR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재원마련 </a:t>
            </a:r>
            <a:r>
              <a:rPr lang="en-US" altLang="ko-KR" sz="2000" dirty="0" smtClean="0"/>
              <a:t>: LCIF </a:t>
            </a:r>
            <a:r>
              <a:rPr lang="ko-KR" altLang="en-US" sz="2000" dirty="0" err="1" smtClean="0"/>
              <a:t>일반교부금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+ </a:t>
            </a:r>
            <a:r>
              <a:rPr lang="ko-KR" altLang="en-US" sz="2000" dirty="0" smtClean="0"/>
              <a:t>회원특별봉사 </a:t>
            </a:r>
            <a:r>
              <a:rPr lang="ko-KR" altLang="en-US" sz="2000" dirty="0" err="1" smtClean="0"/>
              <a:t>의무금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(1</a:t>
            </a:r>
            <a:r>
              <a:rPr lang="ko-KR" altLang="en-US" sz="2000" dirty="0" smtClean="0"/>
              <a:t>인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만원</a:t>
            </a:r>
            <a:r>
              <a:rPr lang="en-US" altLang="ko-KR" sz="2000" dirty="0" smtClean="0"/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대상처</a:t>
            </a:r>
            <a:r>
              <a:rPr lang="ko-KR" altLang="en-US" sz="2000" dirty="0" smtClean="0"/>
              <a:t> 선정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8</a:t>
            </a:r>
            <a:r>
              <a:rPr lang="ko-KR" altLang="en-US" sz="2000" dirty="0" smtClean="0"/>
              <a:t>월 </a:t>
            </a:r>
            <a:r>
              <a:rPr lang="en-US" altLang="ko-KR" sz="2000" dirty="0" smtClean="0"/>
              <a:t>30</a:t>
            </a:r>
            <a:r>
              <a:rPr lang="ko-KR" altLang="en-US" sz="2000" dirty="0" smtClean="0"/>
              <a:t>일까지 제출된 각 지역 및 </a:t>
            </a:r>
            <a:r>
              <a:rPr lang="ko-KR" altLang="en-US" sz="2000" dirty="0" err="1" smtClean="0"/>
              <a:t>클럽별</a:t>
            </a:r>
            <a:r>
              <a:rPr lang="ko-KR" altLang="en-US" sz="2000" dirty="0" smtClean="0"/>
              <a:t> 신청서와 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                   </a:t>
            </a:r>
            <a:r>
              <a:rPr lang="ko-KR" altLang="en-US" sz="2000" dirty="0" smtClean="0"/>
              <a:t>지구의 </a:t>
            </a:r>
            <a:r>
              <a:rPr lang="ko-KR" altLang="en-US" sz="2000" dirty="0" err="1" smtClean="0"/>
              <a:t>추진안</a:t>
            </a:r>
            <a:r>
              <a:rPr lang="ko-KR" altLang="en-US" sz="2000" dirty="0" smtClean="0"/>
              <a:t> 등을 종합검토하여 최종 </a:t>
            </a:r>
            <a:r>
              <a:rPr lang="ko-KR" altLang="en-US" sz="2000" dirty="0" err="1" smtClean="0"/>
              <a:t>대상처</a:t>
            </a:r>
            <a:r>
              <a:rPr lang="ko-KR" altLang="en-US" sz="2000" dirty="0" smtClean="0"/>
              <a:t> 선정</a:t>
            </a:r>
            <a:r>
              <a:rPr lang="en-US" altLang="ko-KR" sz="2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제출서류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운영단체</a:t>
            </a:r>
            <a:r>
              <a:rPr lang="ko-KR" altLang="en-US" sz="2000" dirty="0" smtClean="0"/>
              <a:t> 소개서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사업자등록증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대표자 신분증 사본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77082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904656"/>
          </a:xfrm>
        </p:spPr>
        <p:txBody>
          <a:bodyPr>
            <a:normAutofit lnSpcReduction="10000"/>
          </a:bodyPr>
          <a:lstStyle/>
          <a:p>
            <a:endParaRPr lang="ko-KR" alt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2800" b="1" dirty="0" smtClean="0">
                <a:solidFill>
                  <a:srgbClr val="0070C0"/>
                </a:solidFill>
              </a:rPr>
              <a:t>356-B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지구 재난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. 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재해 </a:t>
            </a:r>
            <a:r>
              <a:rPr lang="ko-KR" altLang="en-US" sz="2800" b="1" dirty="0" err="1" smtClean="0">
                <a:solidFill>
                  <a:srgbClr val="0070C0"/>
                </a:solidFill>
              </a:rPr>
              <a:t>구조단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</a:t>
            </a:r>
            <a:r>
              <a:rPr lang="ko-KR" altLang="en-US" sz="2800" b="1" dirty="0" err="1" smtClean="0">
                <a:solidFill>
                  <a:srgbClr val="0070C0"/>
                </a:solidFill>
              </a:rPr>
              <a:t>조직안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000" dirty="0" smtClean="0"/>
              <a:t> 1) </a:t>
            </a:r>
            <a:r>
              <a:rPr lang="ko-KR" altLang="en-US" sz="2000" dirty="0" smtClean="0"/>
              <a:t>활동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재난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재해발생시 긴급 구호 및 </a:t>
            </a:r>
            <a:r>
              <a:rPr lang="ko-KR" altLang="en-US" sz="2000" dirty="0" err="1" smtClean="0"/>
              <a:t>대민봉사</a:t>
            </a:r>
            <a:r>
              <a:rPr lang="ko-KR" altLang="en-US" sz="2000" dirty="0" smtClean="0"/>
              <a:t> 전개</a:t>
            </a:r>
            <a:endParaRPr lang="en-US" altLang="ko-KR" sz="20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000" dirty="0" smtClean="0"/>
              <a:t>            (</a:t>
            </a:r>
            <a:r>
              <a:rPr lang="ko-KR" altLang="en-US" sz="2000" dirty="0" smtClean="0"/>
              <a:t>방역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청소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보수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의료지원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급식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기타 이재민 구호 활동 전개</a:t>
            </a:r>
            <a:r>
              <a:rPr lang="en-US" altLang="ko-KR" sz="2000" dirty="0" smtClean="0"/>
              <a:t>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000" dirty="0" smtClean="0"/>
              <a:t> 2) </a:t>
            </a:r>
            <a:r>
              <a:rPr lang="ko-KR" altLang="en-US" sz="2000" dirty="0" smtClean="0"/>
              <a:t>구성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각 전문분야별 활동 라이온으로 구성</a:t>
            </a:r>
            <a:endParaRPr lang="en-US" altLang="ko-KR" sz="20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000" dirty="0" smtClean="0"/>
              <a:t> 3) </a:t>
            </a:r>
            <a:r>
              <a:rPr lang="ko-KR" altLang="en-US" sz="2000" dirty="0" smtClean="0"/>
              <a:t>조직 및 운영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운영규정 제정 및 활동 특별예산 편성</a:t>
            </a:r>
            <a:endParaRPr lang="en-US" altLang="ko-KR" sz="20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000" dirty="0" smtClean="0"/>
              <a:t>             (</a:t>
            </a:r>
            <a:r>
              <a:rPr lang="ko-KR" altLang="en-US" sz="2000" dirty="0" smtClean="0"/>
              <a:t>운영의 영속성 및 정례화를 위하여 임원회 </a:t>
            </a:r>
            <a:r>
              <a:rPr lang="ko-KR" altLang="en-US" sz="2000" dirty="0" err="1" smtClean="0"/>
              <a:t>규정안</a:t>
            </a:r>
            <a:r>
              <a:rPr lang="ko-KR" altLang="en-US" sz="2000" dirty="0" smtClean="0"/>
              <a:t> 상정</a:t>
            </a:r>
            <a:r>
              <a:rPr lang="en-US" altLang="ko-KR" sz="2000" dirty="0" smtClean="0"/>
              <a:t>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000" dirty="0" smtClean="0"/>
              <a:t>             (</a:t>
            </a:r>
            <a:r>
              <a:rPr lang="ko-KR" altLang="en-US" sz="2000" dirty="0" smtClean="0"/>
              <a:t>규정에 따른 집행부 및 임원진 구성</a:t>
            </a:r>
            <a:r>
              <a:rPr lang="en-US" altLang="ko-KR" sz="2000" dirty="0" smtClean="0"/>
              <a:t>)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000" dirty="0" smtClean="0"/>
              <a:t> 4) </a:t>
            </a:r>
            <a:r>
              <a:rPr lang="ko-KR" altLang="en-US" sz="2000" dirty="0" smtClean="0"/>
              <a:t>홍보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활동에 따른 적극적인 대외홍보 전개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담당 라이온 선임</a:t>
            </a:r>
            <a:r>
              <a:rPr lang="en-US" altLang="ko-KR" sz="2000" dirty="0" smtClean="0"/>
              <a:t>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000" dirty="0" smtClean="0"/>
              <a:t> 5) </a:t>
            </a:r>
            <a:r>
              <a:rPr lang="ko-KR" altLang="en-US" sz="2000" dirty="0" smtClean="0"/>
              <a:t>협조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지구사무국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34241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04656"/>
          </a:xfrm>
        </p:spPr>
        <p:txBody>
          <a:bodyPr>
            <a:normAutofit/>
          </a:bodyPr>
          <a:lstStyle/>
          <a:p>
            <a:endParaRPr lang="ko-KR" altLang="en-US" dirty="0"/>
          </a:p>
          <a:p>
            <a:pPr marL="571500" indent="-571500">
              <a:lnSpc>
                <a:spcPct val="110000"/>
              </a:lnSpc>
              <a:buNone/>
            </a:pPr>
            <a:r>
              <a:rPr lang="ko-KR" altLang="en-US" sz="2800" b="1" dirty="0" smtClean="0">
                <a:solidFill>
                  <a:srgbClr val="0070C0"/>
                </a:solidFill>
              </a:rPr>
              <a:t>사랑의 열매 사회공헌 참여</a:t>
            </a: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600" dirty="0" smtClean="0"/>
              <a:t> </a:t>
            </a:r>
            <a:r>
              <a:rPr lang="en-US" altLang="ko-KR" sz="2000" dirty="0" smtClean="0"/>
              <a:t>1. </a:t>
            </a:r>
            <a:r>
              <a:rPr lang="ko-KR" altLang="en-US" sz="2000" dirty="0" smtClean="0"/>
              <a:t>업무협약 </a:t>
            </a:r>
            <a:r>
              <a:rPr lang="en-US" altLang="ko-KR" sz="2000" dirty="0" smtClean="0"/>
              <a:t>: 2019. 8. 5(</a:t>
            </a:r>
            <a:r>
              <a:rPr lang="ko-KR" altLang="en-US" sz="2000" dirty="0" smtClean="0"/>
              <a:t>월</a:t>
            </a:r>
            <a:r>
              <a:rPr lang="en-US" altLang="ko-KR" sz="2000" dirty="0" smtClean="0"/>
              <a:t>) 14:00 </a:t>
            </a:r>
            <a:r>
              <a:rPr lang="ko-KR" altLang="en-US" sz="2000" dirty="0" smtClean="0"/>
              <a:t>사회공헌 업무협약 체결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2. </a:t>
            </a:r>
            <a:r>
              <a:rPr lang="ko-KR" altLang="en-US" sz="2000" dirty="0" err="1" smtClean="0"/>
              <a:t>협약내용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: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   1) </a:t>
            </a:r>
            <a:r>
              <a:rPr lang="ko-KR" altLang="en-US" sz="2000" dirty="0" smtClean="0"/>
              <a:t>착한 </a:t>
            </a:r>
            <a:r>
              <a:rPr lang="ko-KR" altLang="en-US" sz="2000" dirty="0" err="1" smtClean="0"/>
              <a:t>라이온스</a:t>
            </a:r>
            <a:r>
              <a:rPr lang="ko-KR" altLang="en-US" sz="2000" dirty="0" smtClean="0"/>
              <a:t> 회원의 집 가입</a:t>
            </a:r>
            <a:endParaRPr lang="en-US" altLang="ko-KR" sz="2000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dirty="0" smtClean="0"/>
              <a:t>        월 </a:t>
            </a:r>
            <a:r>
              <a:rPr lang="en-US" altLang="ko-KR" sz="1800" dirty="0" smtClean="0"/>
              <a:t>30,000</a:t>
            </a:r>
            <a:r>
              <a:rPr lang="ko-KR" altLang="en-US" sz="1800" dirty="0" smtClean="0"/>
              <a:t>원 이상 기부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자동이체</a:t>
            </a:r>
            <a:r>
              <a:rPr lang="en-US" altLang="ko-KR" sz="1800" dirty="0" smtClean="0"/>
              <a:t>), </a:t>
            </a:r>
            <a:r>
              <a:rPr lang="ko-KR" altLang="en-US" sz="1800" dirty="0" err="1" smtClean="0"/>
              <a:t>인증패</a:t>
            </a:r>
            <a:r>
              <a:rPr lang="ko-KR" altLang="en-US" sz="1800" dirty="0" smtClean="0"/>
              <a:t> 사업장 게시</a:t>
            </a:r>
            <a:endParaRPr lang="en-US" altLang="ko-KR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dirty="0" smtClean="0"/>
              <a:t>        가입 기념식 개최 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지구회관 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층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및 언론 홍보</a:t>
            </a:r>
            <a:r>
              <a:rPr lang="en-US" altLang="ko-KR" sz="1800" dirty="0" smtClean="0"/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solidFill>
                  <a:srgbClr val="0070C0"/>
                </a:solidFill>
              </a:rPr>
              <a:t> </a:t>
            </a:r>
            <a:r>
              <a:rPr lang="en-US" altLang="ko-KR" sz="1800" dirty="0" smtClean="0">
                <a:solidFill>
                  <a:srgbClr val="0070C0"/>
                </a:solidFill>
              </a:rPr>
              <a:t>       </a:t>
            </a:r>
            <a:r>
              <a:rPr lang="ko-KR" altLang="en-US" sz="1800" dirty="0" smtClean="0">
                <a:solidFill>
                  <a:srgbClr val="0070C0"/>
                </a:solidFill>
              </a:rPr>
              <a:t>법정 기부금 공제 적용</a:t>
            </a:r>
            <a:endParaRPr lang="en-US" altLang="ko-KR" sz="18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 smtClean="0"/>
              <a:t>    2) </a:t>
            </a:r>
            <a:r>
              <a:rPr lang="ko-KR" altLang="en-US" sz="1800" dirty="0" err="1" smtClean="0"/>
              <a:t>나눔리더</a:t>
            </a:r>
            <a:r>
              <a:rPr lang="ko-KR" altLang="en-US" sz="1800" dirty="0" smtClean="0"/>
              <a:t> 가입</a:t>
            </a:r>
            <a:endParaRPr lang="en-US" altLang="ko-KR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 smtClean="0"/>
              <a:t>         1,000,000</a:t>
            </a:r>
            <a:r>
              <a:rPr lang="ko-KR" altLang="en-US" sz="1800" dirty="0" smtClean="0"/>
              <a:t>원 이상 기부   </a:t>
            </a:r>
            <a:endParaRPr lang="en-US" altLang="ko-KR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dirty="0" smtClean="0"/>
              <a:t>         </a:t>
            </a:r>
            <a:r>
              <a:rPr lang="ko-KR" altLang="en-US" sz="1800" dirty="0" err="1" smtClean="0"/>
              <a:t>인증패</a:t>
            </a:r>
            <a:r>
              <a:rPr lang="ko-KR" altLang="en-US" sz="1800" dirty="0" smtClean="0"/>
              <a:t> 전달 및 언론 홍보</a:t>
            </a:r>
            <a:r>
              <a:rPr lang="en-US" altLang="ko-KR" sz="1800" dirty="0" smtClean="0"/>
              <a:t>, </a:t>
            </a:r>
            <a:r>
              <a:rPr lang="ko-KR" altLang="en-US" sz="1800" dirty="0">
                <a:solidFill>
                  <a:srgbClr val="0070C0"/>
                </a:solidFill>
              </a:rPr>
              <a:t>법정 기부금 공제 적용</a:t>
            </a:r>
            <a:endParaRPr lang="en-US" altLang="ko-KR" sz="18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800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16" y="2492896"/>
            <a:ext cx="2259024" cy="227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4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b="1" dirty="0" smtClean="0">
                <a:solidFill>
                  <a:srgbClr val="0070C0"/>
                </a:solidFill>
              </a:rPr>
              <a:t>회 순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3285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ko-KR" altLang="en-US" sz="2000" dirty="0" smtClean="0"/>
              <a:t>                                                         사회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사무총장 </a:t>
            </a:r>
            <a:r>
              <a:rPr lang="ko-KR" altLang="en-US" sz="2000" dirty="0" err="1" smtClean="0"/>
              <a:t>심재홍</a:t>
            </a:r>
            <a:r>
              <a:rPr lang="en-US" altLang="ko-KR" sz="2000" dirty="0" smtClean="0"/>
              <a:t>L</a:t>
            </a:r>
          </a:p>
          <a:p>
            <a:pPr>
              <a:lnSpc>
                <a:spcPct val="100000"/>
              </a:lnSpc>
            </a:pPr>
            <a:r>
              <a:rPr lang="ko-KR" altLang="en-US" sz="2000" dirty="0" smtClean="0"/>
              <a:t>개회선언 및 타종 </a:t>
            </a:r>
            <a:r>
              <a:rPr lang="en-US" altLang="ko-KR" sz="2000" dirty="0" smtClean="0"/>
              <a:t>-------------------------- </a:t>
            </a:r>
            <a:r>
              <a:rPr lang="ko-KR" altLang="en-US" sz="2000" dirty="0" smtClean="0"/>
              <a:t>총재 김진규</a:t>
            </a:r>
            <a:r>
              <a:rPr lang="en-US" altLang="ko-KR" sz="2000" dirty="0" smtClean="0"/>
              <a:t>L</a:t>
            </a:r>
          </a:p>
          <a:p>
            <a:pPr>
              <a:lnSpc>
                <a:spcPct val="100000"/>
              </a:lnSpc>
            </a:pPr>
            <a:r>
              <a:rPr lang="ko-KR" altLang="en-US" sz="2000" dirty="0" smtClean="0"/>
              <a:t>국민의례</a:t>
            </a:r>
            <a:endParaRPr lang="en-US" altLang="ko-KR" sz="2000" dirty="0" smtClean="0"/>
          </a:p>
          <a:p>
            <a:pPr>
              <a:lnSpc>
                <a:spcPct val="100000"/>
              </a:lnSpc>
            </a:pPr>
            <a:r>
              <a:rPr lang="ko-KR" altLang="en-US" sz="2000" dirty="0" err="1" smtClean="0"/>
              <a:t>라이온스</a:t>
            </a:r>
            <a:r>
              <a:rPr lang="ko-KR" altLang="en-US" sz="2000" dirty="0" smtClean="0"/>
              <a:t> 윤리강령</a:t>
            </a:r>
            <a:endParaRPr lang="en-US" altLang="ko-KR" sz="2000" dirty="0" smtClean="0"/>
          </a:p>
          <a:p>
            <a:pPr>
              <a:lnSpc>
                <a:spcPct val="100000"/>
              </a:lnSpc>
            </a:pPr>
            <a:r>
              <a:rPr lang="ko-KR" altLang="en-US" sz="2000" dirty="0" smtClean="0"/>
              <a:t>참석자 소개</a:t>
            </a:r>
            <a:endParaRPr lang="en-US" altLang="ko-KR" sz="2000" dirty="0" smtClean="0"/>
          </a:p>
          <a:p>
            <a:pPr>
              <a:lnSpc>
                <a:spcPct val="100000"/>
              </a:lnSpc>
            </a:pPr>
            <a:r>
              <a:rPr lang="ko-KR" altLang="en-US" sz="2000" dirty="0" smtClean="0"/>
              <a:t>시상 </a:t>
            </a:r>
            <a:r>
              <a:rPr lang="en-US" altLang="ko-KR" sz="2000" dirty="0" smtClean="0"/>
              <a:t>----------------------------------------- </a:t>
            </a:r>
            <a:r>
              <a:rPr lang="ko-KR" altLang="en-US" sz="2000" dirty="0" smtClean="0"/>
              <a:t>총재 김진규</a:t>
            </a:r>
            <a:r>
              <a:rPr lang="en-US" altLang="ko-KR" sz="2000" dirty="0"/>
              <a:t>L</a:t>
            </a:r>
            <a:endParaRPr lang="en-US" altLang="ko-KR" sz="2000" dirty="0" smtClean="0"/>
          </a:p>
          <a:p>
            <a:pPr>
              <a:lnSpc>
                <a:spcPct val="100000"/>
              </a:lnSpc>
            </a:pPr>
            <a:r>
              <a:rPr lang="ko-KR" altLang="en-US" sz="2000" dirty="0" smtClean="0"/>
              <a:t>인사말 </a:t>
            </a:r>
            <a:r>
              <a:rPr lang="en-US" altLang="ko-KR" sz="2000" dirty="0" smtClean="0"/>
              <a:t>-------------------------------------- </a:t>
            </a:r>
            <a:r>
              <a:rPr lang="ko-KR" altLang="en-US" sz="2000" dirty="0" smtClean="0"/>
              <a:t>총재 김진규</a:t>
            </a:r>
            <a:r>
              <a:rPr lang="en-US" altLang="ko-KR" sz="2000" dirty="0" smtClean="0"/>
              <a:t>L</a:t>
            </a:r>
          </a:p>
          <a:p>
            <a:pPr>
              <a:lnSpc>
                <a:spcPct val="100000"/>
              </a:lnSpc>
            </a:pPr>
            <a:r>
              <a:rPr lang="ko-KR" altLang="en-US" sz="2000" dirty="0" smtClean="0"/>
              <a:t>지구운영현황 설명 </a:t>
            </a:r>
            <a:r>
              <a:rPr lang="en-US" altLang="ko-KR" sz="2000" dirty="0" smtClean="0"/>
              <a:t>------------------------- </a:t>
            </a:r>
            <a:r>
              <a:rPr lang="ko-KR" altLang="en-US" sz="2000" dirty="0" smtClean="0"/>
              <a:t>사무총장 </a:t>
            </a:r>
            <a:r>
              <a:rPr lang="ko-KR" altLang="en-US" sz="2000" dirty="0" err="1" smtClean="0"/>
              <a:t>심재홍</a:t>
            </a:r>
            <a:r>
              <a:rPr lang="en-US" altLang="ko-KR" sz="2000" dirty="0" smtClean="0"/>
              <a:t>L</a:t>
            </a:r>
          </a:p>
          <a:p>
            <a:pPr>
              <a:lnSpc>
                <a:spcPct val="100000"/>
              </a:lnSpc>
            </a:pPr>
            <a:r>
              <a:rPr lang="ko-KR" altLang="en-US" sz="2000" dirty="0" smtClean="0"/>
              <a:t>지구운영방안 협의 </a:t>
            </a:r>
            <a:r>
              <a:rPr lang="en-US" altLang="ko-KR" sz="2000" dirty="0" smtClean="0"/>
              <a:t>------------------------- </a:t>
            </a:r>
            <a:r>
              <a:rPr lang="ko-KR" altLang="en-US" sz="2000" dirty="0" smtClean="0"/>
              <a:t>총재 김진규</a:t>
            </a:r>
            <a:r>
              <a:rPr lang="en-US" altLang="ko-KR" sz="2000" dirty="0" smtClean="0"/>
              <a:t>L</a:t>
            </a:r>
          </a:p>
          <a:p>
            <a:pPr>
              <a:lnSpc>
                <a:spcPct val="100000"/>
              </a:lnSpc>
            </a:pPr>
            <a:r>
              <a:rPr lang="ko-KR" altLang="en-US" sz="2000" dirty="0" err="1" smtClean="0"/>
              <a:t>기타토의</a:t>
            </a:r>
            <a:r>
              <a:rPr lang="ko-KR" altLang="en-US" sz="2000" dirty="0" smtClean="0"/>
              <a:t> 및 건의사항</a:t>
            </a:r>
            <a:endParaRPr lang="en-US" altLang="ko-KR" sz="2000" dirty="0" smtClean="0"/>
          </a:p>
          <a:p>
            <a:pPr>
              <a:lnSpc>
                <a:spcPct val="100000"/>
              </a:lnSpc>
            </a:pPr>
            <a:r>
              <a:rPr lang="ko-KR" altLang="en-US" sz="2000" dirty="0" err="1" smtClean="0"/>
              <a:t>라이온스</a:t>
            </a:r>
            <a:r>
              <a:rPr lang="ko-KR" altLang="en-US" sz="2000" dirty="0" smtClean="0"/>
              <a:t> 노래제창</a:t>
            </a:r>
            <a:endParaRPr lang="en-US" altLang="ko-KR" sz="2000" dirty="0" smtClean="0"/>
          </a:p>
          <a:p>
            <a:pPr>
              <a:lnSpc>
                <a:spcPct val="100000"/>
              </a:lnSpc>
            </a:pPr>
            <a:r>
              <a:rPr lang="ko-KR" altLang="en-US" sz="2000" dirty="0" err="1" smtClean="0"/>
              <a:t>폐회선언</a:t>
            </a:r>
            <a:r>
              <a:rPr lang="ko-KR" altLang="en-US" sz="2000" dirty="0" smtClean="0"/>
              <a:t> 및 타종 </a:t>
            </a:r>
            <a:r>
              <a:rPr lang="en-US" altLang="ko-KR" sz="2000" dirty="0" smtClean="0"/>
              <a:t>--------------------------- </a:t>
            </a:r>
            <a:r>
              <a:rPr lang="ko-KR" altLang="en-US" sz="2000" dirty="0" smtClean="0"/>
              <a:t>총재 김진규</a:t>
            </a:r>
            <a:r>
              <a:rPr lang="en-US" altLang="ko-KR" sz="2000" dirty="0" smtClean="0"/>
              <a:t>L</a:t>
            </a:r>
          </a:p>
          <a:p>
            <a:pPr>
              <a:lnSpc>
                <a:spcPct val="100000"/>
              </a:lnSpc>
            </a:pPr>
            <a:r>
              <a:rPr lang="ko-KR" altLang="en-US" sz="2000" dirty="0" smtClean="0"/>
              <a:t>기념촬영</a:t>
            </a:r>
            <a:endParaRPr lang="en-US" altLang="ko-KR" sz="2000" dirty="0" smtClean="0"/>
          </a:p>
          <a:p>
            <a:pPr marL="0" indent="0">
              <a:lnSpc>
                <a:spcPct val="220000"/>
              </a:lnSpc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1561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04656"/>
          </a:xfrm>
        </p:spPr>
        <p:txBody>
          <a:bodyPr>
            <a:normAutofit/>
          </a:bodyPr>
          <a:lstStyle/>
          <a:p>
            <a:endParaRPr lang="ko-KR" alt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2800" b="1" dirty="0" err="1" smtClean="0">
                <a:solidFill>
                  <a:srgbClr val="0070C0"/>
                </a:solidFill>
              </a:rPr>
              <a:t>회원확장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</a:t>
            </a:r>
            <a:r>
              <a:rPr lang="ko-KR" altLang="en-US" sz="2800" b="1" dirty="0" err="1" smtClean="0">
                <a:solidFill>
                  <a:srgbClr val="0070C0"/>
                </a:solidFill>
              </a:rPr>
              <a:t>시상금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지급 기준 안내</a:t>
            </a: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2000" dirty="0" smtClean="0"/>
              <a:t> 1) </a:t>
            </a:r>
            <a:r>
              <a:rPr lang="ko-KR" altLang="en-US" sz="2000" dirty="0" err="1" smtClean="0"/>
              <a:t>시상내용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: 2020</a:t>
            </a:r>
            <a:r>
              <a:rPr lang="en-US" altLang="ko-KR" sz="2000" dirty="0"/>
              <a:t>. 6. 29 </a:t>
            </a:r>
            <a:r>
              <a:rPr lang="ko-KR" altLang="en-US" sz="2000" dirty="0" err="1"/>
              <a:t>회원수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- </a:t>
            </a:r>
            <a:r>
              <a:rPr lang="en-US" altLang="ko-KR" sz="2000" dirty="0"/>
              <a:t>2019. 7. 1 </a:t>
            </a:r>
            <a:r>
              <a:rPr lang="ko-KR" altLang="en-US" sz="2000" dirty="0" err="1" smtClean="0"/>
              <a:t>회원수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=</a:t>
            </a:r>
            <a:endParaRPr lang="en-US" altLang="ko-KR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2000" dirty="0" smtClean="0"/>
              <a:t>                  20</a:t>
            </a:r>
            <a:r>
              <a:rPr lang="ko-KR" altLang="en-US" sz="2000" dirty="0"/>
              <a:t>명 이상 </a:t>
            </a:r>
            <a:r>
              <a:rPr lang="ko-KR" altLang="en-US" sz="2000" dirty="0" err="1"/>
              <a:t>회원순증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클럽 </a:t>
            </a:r>
            <a:r>
              <a:rPr lang="en-US" altLang="ko-KR" sz="2000" dirty="0" smtClean="0"/>
              <a:t>100</a:t>
            </a:r>
            <a:r>
              <a:rPr lang="ko-KR" altLang="en-US" sz="2000" dirty="0" smtClean="0"/>
              <a:t>만원 시상</a:t>
            </a:r>
            <a:endParaRPr lang="en-US" altLang="ko-KR" sz="20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000" dirty="0" smtClean="0"/>
              <a:t> 2) </a:t>
            </a:r>
            <a:r>
              <a:rPr lang="ko-KR" altLang="en-US" sz="2000" dirty="0" smtClean="0"/>
              <a:t>지급기준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신입회원 </a:t>
            </a:r>
            <a:r>
              <a:rPr lang="ko-KR" altLang="en-US" sz="2000" dirty="0" err="1" smtClean="0"/>
              <a:t>의무금</a:t>
            </a:r>
            <a:r>
              <a:rPr lang="ko-KR" altLang="en-US" sz="2000" dirty="0" smtClean="0"/>
              <a:t> 전액 완납조건</a:t>
            </a:r>
            <a:endParaRPr lang="en-US" altLang="ko-KR" sz="2000" dirty="0" smtClean="0"/>
          </a:p>
          <a:p>
            <a:pPr marL="571500" indent="-571500">
              <a:lnSpc>
                <a:spcPct val="200000"/>
              </a:lnSpc>
              <a:buNone/>
            </a:pPr>
            <a:r>
              <a:rPr lang="en-US" altLang="ko-KR" sz="2000" dirty="0" smtClean="0"/>
              <a:t> 3) </a:t>
            </a:r>
            <a:r>
              <a:rPr lang="ko-KR" altLang="en-US" sz="2000" dirty="0" err="1" smtClean="0"/>
              <a:t>시상금</a:t>
            </a:r>
            <a:r>
              <a:rPr lang="ko-KR" altLang="en-US" sz="2000" dirty="0" smtClean="0"/>
              <a:t> 지급일 </a:t>
            </a:r>
            <a:r>
              <a:rPr lang="en-US" altLang="ko-KR" sz="2000" dirty="0" smtClean="0"/>
              <a:t>: 2020. 6. 30 </a:t>
            </a:r>
            <a:r>
              <a:rPr lang="ko-KR" altLang="en-US" sz="2000" dirty="0" err="1" smtClean="0"/>
              <a:t>클럽구좌</a:t>
            </a:r>
            <a:r>
              <a:rPr lang="ko-KR" altLang="en-US" sz="2000" dirty="0" smtClean="0"/>
              <a:t> 입금</a:t>
            </a:r>
            <a:endParaRPr lang="en-US" altLang="ko-KR" sz="2000" dirty="0" smtClean="0"/>
          </a:p>
          <a:p>
            <a:pPr marL="571500" indent="-571500">
              <a:lnSpc>
                <a:spcPct val="200000"/>
              </a:lnSpc>
              <a:buNone/>
            </a:pPr>
            <a:r>
              <a:rPr lang="ko-KR" altLang="en-US" sz="2800" b="1" dirty="0" err="1" smtClean="0">
                <a:solidFill>
                  <a:srgbClr val="0070C0"/>
                </a:solidFill>
              </a:rPr>
              <a:t>국제회장상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시상 안내</a:t>
            </a: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571500" indent="-571500">
              <a:lnSpc>
                <a:spcPct val="200000"/>
              </a:lnSpc>
              <a:buNone/>
            </a:pPr>
            <a:r>
              <a:rPr lang="ko-KR" altLang="en-US" sz="2000" dirty="0" smtClean="0"/>
              <a:t>  </a:t>
            </a:r>
            <a:r>
              <a:rPr lang="ko-KR" altLang="en-US" sz="2000" dirty="0" err="1" smtClean="0"/>
              <a:t>신생클럽</a:t>
            </a:r>
            <a:r>
              <a:rPr lang="ko-KR" altLang="en-US" sz="2000" dirty="0" smtClean="0"/>
              <a:t> 창립 유공 라이온 일등공로메달 및 지도력 메달 시상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107943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04656"/>
          </a:xfrm>
        </p:spPr>
        <p:txBody>
          <a:bodyPr>
            <a:normAutofit fontScale="92500" lnSpcReduction="10000"/>
          </a:bodyPr>
          <a:lstStyle/>
          <a:p>
            <a:endParaRPr lang="ko-KR" alt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2800" b="1" dirty="0" smtClean="0">
                <a:solidFill>
                  <a:srgbClr val="0070C0"/>
                </a:solidFill>
              </a:rPr>
              <a:t>지구회관 관리비 협조 안</a:t>
            </a: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1) </a:t>
            </a:r>
            <a:r>
              <a:rPr lang="ko-KR" altLang="en-US" sz="2000" dirty="0" err="1" smtClean="0"/>
              <a:t>협조취지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지구회관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층의 활용도 증대를 위한 엘리베이터 및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층           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사무실 정비 사업이 </a:t>
            </a:r>
            <a:r>
              <a:rPr lang="ko-KR" altLang="en-US" sz="2000" dirty="0" err="1" smtClean="0"/>
              <a:t>직전회기에</a:t>
            </a:r>
            <a:r>
              <a:rPr lang="ko-KR" altLang="en-US" sz="2000" dirty="0" smtClean="0"/>
              <a:t> 마무리되어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각 지역 및 </a:t>
            </a:r>
            <a:r>
              <a:rPr lang="ko-KR" altLang="en-US" sz="2000" dirty="0" err="1" smtClean="0"/>
              <a:t>클럽별</a:t>
            </a:r>
            <a:r>
              <a:rPr lang="ko-KR" altLang="en-US" sz="2000" dirty="0" smtClean="0"/>
              <a:t>  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활용도가 증가되고 있으며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이에 필요한 전기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청소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등의 소요비용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을 기존에 지구에서 대부분 부담하였으나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회원수의</a:t>
            </a:r>
            <a:r>
              <a:rPr lang="ko-KR" altLang="en-US" sz="2000" dirty="0" smtClean="0"/>
              <a:t> 급격한 감소 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등에 따른 예산부족으로 관리비 전액을 부담하기에 어려움이 있어</a:t>
            </a:r>
            <a:r>
              <a:rPr lang="en-US" altLang="ko-KR" sz="2000" dirty="0" smtClean="0"/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이에 대한 지역별 월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만원의 관리비 협조를 요청하며</a:t>
            </a:r>
            <a:r>
              <a:rPr lang="en-US" altLang="ko-KR" sz="2000" dirty="0" smtClean="0"/>
              <a:t>, 1</a:t>
            </a:r>
            <a:r>
              <a:rPr lang="ko-KR" altLang="en-US" sz="2000" dirty="0" smtClean="0"/>
              <a:t>차 지구임          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err="1" smtClean="0"/>
              <a:t>원회시</a:t>
            </a:r>
            <a:r>
              <a:rPr lang="ko-KR" altLang="en-US" sz="2000" dirty="0" smtClean="0"/>
              <a:t> 이에 대한 수입예산안을 보고함</a:t>
            </a:r>
            <a:r>
              <a:rPr lang="en-US" altLang="ko-KR" sz="2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2) </a:t>
            </a:r>
            <a:r>
              <a:rPr lang="ko-KR" altLang="en-US" sz="2000" dirty="0" smtClean="0"/>
              <a:t>적 용 일 </a:t>
            </a:r>
            <a:r>
              <a:rPr lang="en-US" altLang="ko-KR" sz="2000" dirty="0" smtClean="0"/>
              <a:t>: 2019. 8</a:t>
            </a:r>
            <a:r>
              <a:rPr lang="ko-KR" altLang="en-US" sz="2000" dirty="0" smtClean="0"/>
              <a:t>월분 부터 적용</a:t>
            </a:r>
            <a:r>
              <a:rPr lang="en-US" altLang="ko-KR" sz="2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3) </a:t>
            </a:r>
            <a:r>
              <a:rPr lang="ko-KR" altLang="en-US" sz="2000" dirty="0" smtClean="0"/>
              <a:t>납 부 일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연 또는 </a:t>
            </a:r>
            <a:r>
              <a:rPr lang="ko-KR" altLang="en-US" sz="2000" dirty="0" err="1" smtClean="0"/>
              <a:t>월관리비</a:t>
            </a:r>
            <a:r>
              <a:rPr lang="ko-KR" altLang="en-US" sz="2000" dirty="0" smtClean="0"/>
              <a:t> 매월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일 사무국 납부 요청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868156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04656"/>
          </a:xfrm>
        </p:spPr>
        <p:txBody>
          <a:bodyPr>
            <a:normAutofit/>
          </a:bodyPr>
          <a:lstStyle/>
          <a:p>
            <a:endParaRPr lang="ko-KR" altLang="en-US" dirty="0"/>
          </a:p>
          <a:p>
            <a:pPr marL="571500" indent="-571500">
              <a:buNone/>
            </a:pPr>
            <a:r>
              <a:rPr lang="ko-KR" altLang="en-US" sz="2800" b="1" dirty="0" smtClean="0">
                <a:solidFill>
                  <a:srgbClr val="0070C0"/>
                </a:solidFill>
              </a:rPr>
              <a:t>각 지역별 회원 현황  </a:t>
            </a:r>
            <a:r>
              <a:rPr lang="en-US" altLang="ko-KR" sz="1800" b="1" dirty="0" smtClean="0"/>
              <a:t>(8. 1 </a:t>
            </a:r>
            <a:r>
              <a:rPr lang="ko-KR" altLang="en-US" sz="1800" b="1" dirty="0" smtClean="0"/>
              <a:t>기준</a:t>
            </a:r>
            <a:r>
              <a:rPr lang="en-US" altLang="ko-KR" sz="1800" b="1" dirty="0" smtClean="0"/>
              <a:t>)</a:t>
            </a:r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/>
          </a:p>
          <a:p>
            <a:pPr>
              <a:lnSpc>
                <a:spcPct val="100000"/>
              </a:lnSpc>
            </a:pPr>
            <a:r>
              <a:rPr lang="ko-KR" altLang="en-US" sz="1800" dirty="0">
                <a:solidFill>
                  <a:srgbClr val="FF0000"/>
                </a:solidFill>
              </a:rPr>
              <a:t>회장 이</a:t>
            </a:r>
            <a:r>
              <a:rPr lang="en-US" altLang="ko-KR" sz="1800" dirty="0">
                <a:solidFill>
                  <a:srgbClr val="FF0000"/>
                </a:solidFill>
              </a:rPr>
              <a:t>.</a:t>
            </a:r>
            <a:r>
              <a:rPr lang="ko-KR" altLang="en-US" sz="1800" dirty="0" err="1">
                <a:solidFill>
                  <a:srgbClr val="FF0000"/>
                </a:solidFill>
              </a:rPr>
              <a:t>취임식시</a:t>
            </a:r>
            <a:r>
              <a:rPr lang="ko-KR" altLang="en-US" sz="1800" dirty="0">
                <a:solidFill>
                  <a:srgbClr val="FF0000"/>
                </a:solidFill>
              </a:rPr>
              <a:t> </a:t>
            </a:r>
            <a:r>
              <a:rPr lang="ko-KR" altLang="en-US" sz="1800" dirty="0" err="1">
                <a:solidFill>
                  <a:srgbClr val="FF0000"/>
                </a:solidFill>
              </a:rPr>
              <a:t>입회선서</a:t>
            </a:r>
            <a:r>
              <a:rPr lang="ko-KR" altLang="en-US" sz="1800" dirty="0">
                <a:solidFill>
                  <a:srgbClr val="FF0000"/>
                </a:solidFill>
              </a:rPr>
              <a:t> 한 신입회원 </a:t>
            </a:r>
            <a:r>
              <a:rPr lang="en-US" altLang="ko-KR" sz="1800" dirty="0">
                <a:solidFill>
                  <a:srgbClr val="FF0000"/>
                </a:solidFill>
              </a:rPr>
              <a:t>8</a:t>
            </a:r>
            <a:r>
              <a:rPr lang="ko-KR" altLang="en-US" sz="1800" dirty="0">
                <a:solidFill>
                  <a:srgbClr val="FF0000"/>
                </a:solidFill>
              </a:rPr>
              <a:t>월 </a:t>
            </a:r>
            <a:r>
              <a:rPr lang="ko-KR" altLang="en-US" sz="1800" dirty="0" err="1">
                <a:solidFill>
                  <a:srgbClr val="FF0000"/>
                </a:solidFill>
              </a:rPr>
              <a:t>월별보고서</a:t>
            </a:r>
            <a:r>
              <a:rPr lang="ko-KR" altLang="en-US" sz="1800" dirty="0">
                <a:solidFill>
                  <a:srgbClr val="FF0000"/>
                </a:solidFill>
              </a:rPr>
              <a:t> </a:t>
            </a:r>
            <a:r>
              <a:rPr lang="ko-KR" altLang="en-US" sz="1800" dirty="0" smtClean="0">
                <a:solidFill>
                  <a:srgbClr val="FF0000"/>
                </a:solidFill>
              </a:rPr>
              <a:t>제출 </a:t>
            </a:r>
            <a:r>
              <a:rPr lang="ko-KR" altLang="en-US" sz="1800" dirty="0">
                <a:solidFill>
                  <a:srgbClr val="FF0000"/>
                </a:solidFill>
              </a:rPr>
              <a:t>당부</a:t>
            </a:r>
            <a:r>
              <a:rPr lang="en-US" altLang="ko-KR" sz="1800" dirty="0">
                <a:solidFill>
                  <a:srgbClr val="FF0000"/>
                </a:solidFill>
              </a:rPr>
              <a:t>. </a:t>
            </a:r>
            <a:endParaRPr lang="en-US" altLang="ko-KR" sz="1600" b="1" dirty="0">
              <a:solidFill>
                <a:srgbClr val="0070C0"/>
              </a:solidFill>
            </a:endParaRPr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0" indent="0">
              <a:lnSpc>
                <a:spcPct val="250000"/>
              </a:lnSpc>
              <a:buNone/>
            </a:pPr>
            <a:endParaRPr lang="en-US" altLang="ko-KR" sz="1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206924"/>
              </p:ext>
            </p:extLst>
          </p:nvPr>
        </p:nvGraphicFramePr>
        <p:xfrm>
          <a:off x="827584" y="1484784"/>
          <a:ext cx="5421776" cy="4351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5444">
                  <a:extLst>
                    <a:ext uri="{9D8B030D-6E8A-4147-A177-3AD203B41FA5}">
                      <a16:colId xmlns:a16="http://schemas.microsoft.com/office/drawing/2014/main" val="3067606641"/>
                    </a:ext>
                  </a:extLst>
                </a:gridCol>
                <a:gridCol w="1355444">
                  <a:extLst>
                    <a:ext uri="{9D8B030D-6E8A-4147-A177-3AD203B41FA5}">
                      <a16:colId xmlns:a16="http://schemas.microsoft.com/office/drawing/2014/main" val="1456354700"/>
                    </a:ext>
                  </a:extLst>
                </a:gridCol>
                <a:gridCol w="1355444">
                  <a:extLst>
                    <a:ext uri="{9D8B030D-6E8A-4147-A177-3AD203B41FA5}">
                      <a16:colId xmlns:a16="http://schemas.microsoft.com/office/drawing/2014/main" val="3853513272"/>
                    </a:ext>
                  </a:extLst>
                </a:gridCol>
                <a:gridCol w="1355444">
                  <a:extLst>
                    <a:ext uri="{9D8B030D-6E8A-4147-A177-3AD203B41FA5}">
                      <a16:colId xmlns:a16="http://schemas.microsoft.com/office/drawing/2014/main" val="641960140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1" u="none" strike="noStrike" dirty="0">
                          <a:effectLst/>
                        </a:rPr>
                        <a:t>지역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7. 1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8. 1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1" u="none" strike="noStrike" dirty="0">
                          <a:effectLst/>
                        </a:rPr>
                        <a:t>증감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2686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1</a:t>
                      </a:r>
                      <a:r>
                        <a:rPr lang="ko-KR" altLang="en-US" sz="1400" u="none" strike="noStrike" dirty="0">
                          <a:effectLst/>
                        </a:rPr>
                        <a:t>지역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274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274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0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21439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2</a:t>
                      </a:r>
                      <a:r>
                        <a:rPr lang="ko-KR" altLang="en-US" sz="1400" u="none" strike="noStrike" dirty="0">
                          <a:effectLst/>
                        </a:rPr>
                        <a:t>지역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366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381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15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6987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3</a:t>
                      </a:r>
                      <a:r>
                        <a:rPr lang="ko-KR" altLang="en-US" sz="1400" u="none" strike="noStrike">
                          <a:effectLst/>
                        </a:rPr>
                        <a:t>지역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231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226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-5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40145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4</a:t>
                      </a:r>
                      <a:r>
                        <a:rPr lang="ko-KR" altLang="en-US" sz="1400" u="none" strike="noStrike">
                          <a:effectLst/>
                        </a:rPr>
                        <a:t>지역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302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329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27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77616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5</a:t>
                      </a:r>
                      <a:r>
                        <a:rPr lang="ko-KR" altLang="en-US" sz="1400" u="none" strike="noStrike">
                          <a:effectLst/>
                        </a:rPr>
                        <a:t>지역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264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307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43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82607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</a:t>
                      </a:r>
                      <a:r>
                        <a:rPr lang="ko-KR" altLang="en-US" sz="1400" u="none" strike="noStrike">
                          <a:effectLst/>
                        </a:rPr>
                        <a:t>지역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321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336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15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498479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7</a:t>
                      </a:r>
                      <a:r>
                        <a:rPr lang="ko-KR" altLang="en-US" sz="1400" u="none" strike="noStrike">
                          <a:effectLst/>
                        </a:rPr>
                        <a:t>지역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342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338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-4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366635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합 계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2,100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2,191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91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77" marR="9077" marT="9077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439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082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264696"/>
          </a:xfrm>
        </p:spPr>
        <p:txBody>
          <a:bodyPr>
            <a:normAutofit lnSpcReduction="10000"/>
          </a:bodyPr>
          <a:lstStyle/>
          <a:p>
            <a:endParaRPr lang="ko-KR" altLang="en-US" dirty="0"/>
          </a:p>
          <a:p>
            <a:pPr marL="571500" indent="-571500">
              <a:buNone/>
            </a:pPr>
            <a:r>
              <a:rPr lang="en-US" altLang="ko-KR" sz="2800" b="1" dirty="0" smtClean="0">
                <a:solidFill>
                  <a:srgbClr val="0070C0"/>
                </a:solidFill>
              </a:rPr>
              <a:t>LCIF 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및 </a:t>
            </a:r>
            <a:r>
              <a:rPr lang="ko-KR" altLang="en-US" sz="2800" b="1" dirty="0" err="1" smtClean="0">
                <a:solidFill>
                  <a:srgbClr val="0070C0"/>
                </a:solidFill>
              </a:rPr>
              <a:t>봉사성금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</a:t>
            </a:r>
            <a:r>
              <a:rPr lang="ko-KR" altLang="en-US" sz="2800" b="1" dirty="0" err="1" smtClean="0">
                <a:solidFill>
                  <a:srgbClr val="0070C0"/>
                </a:solidFill>
              </a:rPr>
              <a:t>기탁현황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 </a:t>
            </a:r>
            <a:r>
              <a:rPr lang="en-US" altLang="ko-KR" sz="1800" b="1" dirty="0" smtClean="0"/>
              <a:t>(8. 5 </a:t>
            </a:r>
            <a:r>
              <a:rPr lang="ko-KR" altLang="en-US" sz="1800" b="1" dirty="0" smtClean="0"/>
              <a:t>기준</a:t>
            </a:r>
            <a:r>
              <a:rPr lang="en-US" altLang="ko-KR" sz="1800" b="1" dirty="0" smtClean="0"/>
              <a:t>)</a:t>
            </a:r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571500" indent="-571500">
              <a:buNone/>
            </a:pPr>
            <a:endParaRPr lang="en-US" altLang="ko-KR" sz="1800" b="1" dirty="0" smtClean="0"/>
          </a:p>
          <a:p>
            <a:pPr marL="0" indent="0">
              <a:lnSpc>
                <a:spcPct val="250000"/>
              </a:lnSpc>
              <a:buNone/>
            </a:pPr>
            <a:r>
              <a:rPr lang="en-US" altLang="ko-KR" sz="2600" dirty="0" smtClean="0"/>
              <a:t>  </a:t>
            </a:r>
            <a:r>
              <a:rPr lang="en-US" altLang="ko-KR" sz="2000" dirty="0" smtClean="0">
                <a:solidFill>
                  <a:srgbClr val="FF0000"/>
                </a:solidFill>
              </a:rPr>
              <a:t>* </a:t>
            </a:r>
            <a:r>
              <a:rPr lang="ko-KR" altLang="en-US" sz="2000" dirty="0" smtClean="0">
                <a:solidFill>
                  <a:srgbClr val="FF0000"/>
                </a:solidFill>
              </a:rPr>
              <a:t>약정 클럽 및 개인 납부 요청</a:t>
            </a:r>
            <a:endParaRPr lang="en-US" altLang="ko-KR" sz="14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16684"/>
              </p:ext>
            </p:extLst>
          </p:nvPr>
        </p:nvGraphicFramePr>
        <p:xfrm>
          <a:off x="617637" y="1556792"/>
          <a:ext cx="7785398" cy="435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7089">
                  <a:extLst>
                    <a:ext uri="{9D8B030D-6E8A-4147-A177-3AD203B41FA5}">
                      <a16:colId xmlns:a16="http://schemas.microsoft.com/office/drawing/2014/main" val="2720896824"/>
                    </a:ext>
                  </a:extLst>
                </a:gridCol>
                <a:gridCol w="1875530">
                  <a:extLst>
                    <a:ext uri="{9D8B030D-6E8A-4147-A177-3AD203B41FA5}">
                      <a16:colId xmlns:a16="http://schemas.microsoft.com/office/drawing/2014/main" val="75716144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89027276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303254461"/>
                    </a:ext>
                  </a:extLst>
                </a:gridCol>
                <a:gridCol w="1516435">
                  <a:extLst>
                    <a:ext uri="{9D8B030D-6E8A-4147-A177-3AD203B41FA5}">
                      <a16:colId xmlns:a16="http://schemas.microsoft.com/office/drawing/2014/main" val="441268579"/>
                    </a:ext>
                  </a:extLst>
                </a:gridCol>
              </a:tblGrid>
              <a:tr h="47297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구분 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직책 </a:t>
                      </a:r>
                      <a:endParaRPr lang="ko-KR" altLang="en-US" sz="14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성명 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클럽명 </a:t>
                      </a:r>
                      <a:endParaRPr lang="ko-KR" altLang="en-US" sz="14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기탁액 </a:t>
                      </a:r>
                      <a:endParaRPr lang="ko-KR" altLang="en-US" sz="14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293087"/>
                  </a:ext>
                </a:extLst>
              </a:tr>
              <a:tr h="35257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 LCIF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전총재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강도묵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중도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 smtClean="0">
                          <a:effectLst/>
                        </a:rPr>
                        <a:t>$1,000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736792"/>
                  </a:ext>
                </a:extLst>
              </a:tr>
              <a:tr h="352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2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지역부총재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최진호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대전두드림</a:t>
                      </a:r>
                      <a:r>
                        <a:rPr lang="en-US" sz="1400" u="none" strike="noStrike">
                          <a:effectLst/>
                        </a:rPr>
                        <a:t>MJF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 smtClean="0">
                          <a:effectLst/>
                        </a:rPr>
                        <a:t>$1,000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201422"/>
                  </a:ext>
                </a:extLst>
              </a:tr>
              <a:tr h="352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4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지역부총재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양명모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샘물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$1,000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498203"/>
                  </a:ext>
                </a:extLst>
              </a:tr>
              <a:tr h="352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회장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이종민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대전미래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$1,000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190040"/>
                  </a:ext>
                </a:extLst>
              </a:tr>
              <a:tr h="352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회장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황선용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서대전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$1,000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202676"/>
                  </a:ext>
                </a:extLst>
              </a:tr>
              <a:tr h="352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</a:t>
                      </a:r>
                      <a:r>
                        <a:rPr lang="en-US" altLang="ko-KR" sz="1400" u="none" strike="noStrike">
                          <a:effectLst/>
                        </a:rPr>
                        <a:t>4</a:t>
                      </a:r>
                      <a:r>
                        <a:rPr lang="ko-KR" altLang="en-US" sz="1400" u="none" strike="noStrike">
                          <a:effectLst/>
                        </a:rPr>
                        <a:t>지역 사무국장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정판철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샘물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$1,000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490851"/>
                  </a:ext>
                </a:extLst>
              </a:tr>
              <a:tr h="3525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봉사성금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회장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황선용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서대전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>
                          <a:effectLst/>
                        </a:rPr>
                        <a:t> </a:t>
                      </a:r>
                      <a:r>
                        <a:rPr lang="en-US" altLang="ko-KR" sz="1400" u="none" strike="noStrike">
                          <a:effectLst/>
                        </a:rPr>
                        <a:t>3,000,000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391228"/>
                  </a:ext>
                </a:extLst>
              </a:tr>
              <a:tr h="352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2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지역부총재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최진호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대전두드림</a:t>
                      </a:r>
                      <a:r>
                        <a:rPr lang="en-US" sz="1400" u="none" strike="noStrike" dirty="0">
                          <a:effectLst/>
                        </a:rPr>
                        <a:t>MJF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>
                          <a:effectLst/>
                        </a:rPr>
                        <a:t> </a:t>
                      </a:r>
                      <a:r>
                        <a:rPr lang="en-US" altLang="ko-KR" sz="1400" u="none" strike="noStrike">
                          <a:effectLst/>
                        </a:rPr>
                        <a:t>1,000,000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130937"/>
                  </a:ext>
                </a:extLst>
              </a:tr>
              <a:tr h="352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</a:t>
                      </a:r>
                      <a:r>
                        <a:rPr lang="en-US" altLang="ko-KR" sz="1400" u="none" strike="noStrike">
                          <a:effectLst/>
                        </a:rPr>
                        <a:t>4</a:t>
                      </a:r>
                      <a:r>
                        <a:rPr lang="ko-KR" altLang="en-US" sz="1400" u="none" strike="noStrike">
                          <a:effectLst/>
                        </a:rPr>
                        <a:t>지역부총재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양명모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샘물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1,000,000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833316"/>
                  </a:ext>
                </a:extLst>
              </a:tr>
              <a:tr h="352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총재특보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이승규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샘물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1,000,000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596154"/>
                  </a:ext>
                </a:extLst>
              </a:tr>
              <a:tr h="352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 회장 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이원주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샘물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1,000,000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599" marR="8599" marT="859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62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072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04656"/>
          </a:xfrm>
        </p:spPr>
        <p:txBody>
          <a:bodyPr>
            <a:normAutofit/>
          </a:bodyPr>
          <a:lstStyle/>
          <a:p>
            <a:endParaRPr lang="ko-KR" altLang="en-US" dirty="0"/>
          </a:p>
          <a:p>
            <a:r>
              <a:rPr lang="ko-KR" altLang="en-US" sz="2000" b="1" dirty="0" smtClean="0">
                <a:solidFill>
                  <a:srgbClr val="0070C0"/>
                </a:solidFill>
              </a:rPr>
              <a:t>참고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: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회원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1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인당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회비현황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안내</a:t>
            </a:r>
            <a:endParaRPr lang="en-US" altLang="ko-KR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ko-KR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ko-KR" sz="2000" b="1" dirty="0" smtClean="0">
              <a:solidFill>
                <a:srgbClr val="0070C0"/>
              </a:solidFill>
            </a:endParaRPr>
          </a:p>
          <a:p>
            <a:pPr marL="571500" indent="-571500">
              <a:buNone/>
            </a:pPr>
            <a:endParaRPr lang="en-US" altLang="ko-KR" sz="2800" b="1" dirty="0">
              <a:solidFill>
                <a:srgbClr val="7030A0"/>
              </a:solidFill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US" altLang="ko-KR" sz="2600" dirty="0" smtClean="0"/>
              <a:t> </a:t>
            </a:r>
            <a:endParaRPr lang="en-US" altLang="ko-KR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607655"/>
              </p:ext>
            </p:extLst>
          </p:nvPr>
        </p:nvGraphicFramePr>
        <p:xfrm>
          <a:off x="683569" y="1556793"/>
          <a:ext cx="6264695" cy="4608516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988119">
                  <a:extLst>
                    <a:ext uri="{9D8B030D-6E8A-4147-A177-3AD203B41FA5}">
                      <a16:colId xmlns:a16="http://schemas.microsoft.com/office/drawing/2014/main" val="960549890"/>
                    </a:ext>
                  </a:extLst>
                </a:gridCol>
                <a:gridCol w="1306479">
                  <a:extLst>
                    <a:ext uri="{9D8B030D-6E8A-4147-A177-3AD203B41FA5}">
                      <a16:colId xmlns:a16="http://schemas.microsoft.com/office/drawing/2014/main" val="2808596371"/>
                    </a:ext>
                  </a:extLst>
                </a:gridCol>
                <a:gridCol w="1529937">
                  <a:extLst>
                    <a:ext uri="{9D8B030D-6E8A-4147-A177-3AD203B41FA5}">
                      <a16:colId xmlns:a16="http://schemas.microsoft.com/office/drawing/2014/main" val="381532110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753894902"/>
                    </a:ext>
                  </a:extLst>
                </a:gridCol>
              </a:tblGrid>
              <a:tr h="4394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구분</a:t>
                      </a:r>
                      <a:endParaRPr lang="ko-KR" alt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일반회원</a:t>
                      </a:r>
                      <a:endParaRPr lang="ko-KR" alt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원로회원</a:t>
                      </a:r>
                      <a:endParaRPr lang="ko-KR" alt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가족회원</a:t>
                      </a:r>
                      <a:endParaRPr lang="ko-KR" alt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975357"/>
                  </a:ext>
                </a:extLst>
              </a:tr>
              <a:tr h="4394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 err="1">
                          <a:effectLst/>
                        </a:rPr>
                        <a:t>국제회비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49,450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>
                          <a:effectLst/>
                        </a:rPr>
                        <a:t>       </a:t>
                      </a:r>
                      <a:r>
                        <a:rPr lang="en-US" altLang="ko-KR" sz="1600" u="none" strike="noStrike">
                          <a:effectLst/>
                        </a:rPr>
                        <a:t>49,450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400" u="none" strike="noStrike" dirty="0">
                          <a:effectLst/>
                        </a:rPr>
                        <a:t>24,730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495151"/>
                  </a:ext>
                </a:extLst>
              </a:tr>
              <a:tr h="4394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지구회비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114,000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면제 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400" u="none" strike="noStrike" dirty="0">
                          <a:effectLst/>
                        </a:rPr>
                        <a:t>57,000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239504"/>
                  </a:ext>
                </a:extLst>
              </a:tr>
              <a:tr h="4394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특별봉사금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20,000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20,000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400" u="none" strike="noStrike" dirty="0">
                          <a:effectLst/>
                        </a:rPr>
                        <a:t>20,000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957952"/>
                  </a:ext>
                </a:extLst>
              </a:tr>
              <a:tr h="4394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체육대회비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20,000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20,000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400" u="none" strike="noStrike" dirty="0">
                          <a:effectLst/>
                        </a:rPr>
                        <a:t>20,000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085530"/>
                  </a:ext>
                </a:extLst>
              </a:tr>
              <a:tr h="4394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복합지구 회비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>
                          <a:effectLst/>
                        </a:rPr>
                        <a:t>        </a:t>
                      </a:r>
                      <a:r>
                        <a:rPr lang="en-US" altLang="ko-KR" sz="1600" u="none" strike="noStrike">
                          <a:effectLst/>
                        </a:rPr>
                        <a:t>6,000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6,000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 smtClean="0">
                          <a:effectLst/>
                        </a:rPr>
                        <a:t>면제 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827836"/>
                  </a:ext>
                </a:extLst>
              </a:tr>
              <a:tr h="4394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추모사업비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>
                          <a:effectLst/>
                        </a:rPr>
                        <a:t>        </a:t>
                      </a:r>
                      <a:r>
                        <a:rPr lang="en-US" altLang="ko-KR" sz="1600" u="none" strike="noStrike">
                          <a:effectLst/>
                        </a:rPr>
                        <a:t>6,000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6,000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       </a:t>
                      </a:r>
                      <a:r>
                        <a:rPr lang="en-US" altLang="ko-KR" sz="1400" u="none" strike="noStrike" dirty="0">
                          <a:effectLst/>
                        </a:rPr>
                        <a:t>6,000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559827"/>
                  </a:ext>
                </a:extLst>
              </a:tr>
              <a:tr h="4394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연차대회비 </a:t>
                      </a:r>
                      <a:r>
                        <a:rPr lang="en-US" altLang="ko-KR" sz="1600" u="none" strike="noStrike">
                          <a:effectLst/>
                        </a:rPr>
                        <a:t>(</a:t>
                      </a:r>
                      <a:r>
                        <a:rPr lang="ko-KR" altLang="en-US" sz="1600" u="none" strike="noStrike">
                          <a:effectLst/>
                        </a:rPr>
                        <a:t>예정</a:t>
                      </a:r>
                      <a:r>
                        <a:rPr lang="en-US" altLang="ko-KR" sz="1600" u="none" strike="noStrike">
                          <a:effectLst/>
                        </a:rPr>
                        <a:t>)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>
                          <a:effectLst/>
                        </a:rPr>
                        <a:t>       </a:t>
                      </a:r>
                      <a:r>
                        <a:rPr lang="en-US" altLang="ko-KR" sz="1600" u="none" strike="noStrike">
                          <a:effectLst/>
                        </a:rPr>
                        <a:t>20,000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20,000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 smtClean="0">
                          <a:effectLst/>
                        </a:rPr>
                        <a:t>20,000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509668"/>
                  </a:ext>
                </a:extLst>
              </a:tr>
              <a:tr h="43947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봉사재단기금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>
                          <a:effectLst/>
                        </a:rPr>
                        <a:t>       </a:t>
                      </a:r>
                      <a:r>
                        <a:rPr lang="en-US" altLang="ko-KR" sz="1600" u="none" strike="noStrike">
                          <a:effectLst/>
                        </a:rPr>
                        <a:t>10,000 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600" u="none" strike="noStrike" dirty="0">
                          <a:effectLst/>
                        </a:rPr>
                        <a:t>10,000 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       </a:t>
                      </a:r>
                      <a:r>
                        <a:rPr lang="en-US" altLang="ko-KR" sz="1400" u="none" strike="noStrike" dirty="0">
                          <a:effectLst/>
                        </a:rPr>
                        <a:t>10,000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518521"/>
                  </a:ext>
                </a:extLst>
              </a:tr>
              <a:tr h="65326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합계</a:t>
                      </a:r>
                      <a:endParaRPr lang="ko-KR" alt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</a:t>
                      </a:r>
                      <a:r>
                        <a:rPr lang="en-US" altLang="ko-K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245,450 </a:t>
                      </a:r>
                      <a:endParaRPr lang="en-US" altLang="ko-KR" sz="1600" b="1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</a:t>
                      </a:r>
                      <a:r>
                        <a:rPr lang="en-US" altLang="ko-K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131,450 </a:t>
                      </a:r>
                      <a:endParaRPr lang="en-US" altLang="ko-KR" sz="1600" b="1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157,730</a:t>
                      </a:r>
                      <a:endParaRPr lang="en-US" altLang="ko-KR" sz="1600" b="1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367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090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04656"/>
          </a:xfrm>
        </p:spPr>
        <p:txBody>
          <a:bodyPr>
            <a:normAutofit/>
          </a:bodyPr>
          <a:lstStyle/>
          <a:p>
            <a:endParaRPr lang="ko-KR" altLang="en-US" dirty="0"/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rgbClr val="0070C0"/>
                </a:solidFill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업무협조 요청</a:t>
            </a:r>
            <a:endParaRPr lang="en-US" altLang="ko-KR" sz="2000" b="1" dirty="0" smtClean="0">
              <a:solidFill>
                <a:srgbClr val="0070C0"/>
              </a:solidFill>
            </a:endParaRPr>
          </a:p>
          <a:p>
            <a:endParaRPr lang="en-US" altLang="ko-KR" sz="20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 smtClean="0">
                <a:solidFill>
                  <a:srgbClr val="0070C0"/>
                </a:solidFill>
              </a:rPr>
              <a:t>   </a:t>
            </a:r>
            <a:r>
              <a:rPr lang="en-US" altLang="ko-KR" sz="2000" dirty="0" smtClean="0"/>
              <a:t>1) </a:t>
            </a:r>
            <a:r>
              <a:rPr lang="ko-KR" altLang="en-US" sz="2000" dirty="0" err="1" smtClean="0"/>
              <a:t>전회기</a:t>
            </a:r>
            <a:r>
              <a:rPr lang="ko-KR" altLang="en-US" sz="2000" dirty="0" smtClean="0"/>
              <a:t> 미납금 및 </a:t>
            </a:r>
            <a:r>
              <a:rPr lang="en-US" altLang="ko-KR" sz="2000" dirty="0" smtClean="0"/>
              <a:t>2019-2020 </a:t>
            </a:r>
            <a:r>
              <a:rPr lang="ko-KR" altLang="en-US" sz="2000" dirty="0" smtClean="0"/>
              <a:t>상반기 </a:t>
            </a:r>
            <a:r>
              <a:rPr lang="ko-KR" altLang="en-US" sz="2000" dirty="0" err="1" smtClean="0"/>
              <a:t>지구의무금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납부요청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000" dirty="0" smtClean="0"/>
              <a:t>   </a:t>
            </a:r>
            <a:r>
              <a:rPr lang="en-US" altLang="ko-KR" sz="2000" dirty="0" smtClean="0"/>
              <a:t>2) 2019-2020 </a:t>
            </a:r>
            <a:r>
              <a:rPr lang="ko-KR" altLang="en-US" sz="2000" dirty="0" smtClean="0"/>
              <a:t>지구 </a:t>
            </a:r>
            <a:r>
              <a:rPr lang="ko-KR" altLang="en-US" sz="2000" dirty="0" err="1" smtClean="0"/>
              <a:t>임원성금</a:t>
            </a:r>
            <a:r>
              <a:rPr lang="ko-KR" altLang="en-US" sz="2000" dirty="0" smtClean="0"/>
              <a:t> 납부 요청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rgbClr val="0070C0"/>
                </a:solidFill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공지사항</a:t>
            </a:r>
            <a:endParaRPr lang="en-US" altLang="ko-KR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/>
              <a:t>   2019-2020 </a:t>
            </a:r>
            <a:r>
              <a:rPr lang="ko-KR" altLang="en-US" sz="2000" dirty="0" smtClean="0"/>
              <a:t>각 </a:t>
            </a:r>
            <a:r>
              <a:rPr lang="ko-KR" altLang="en-US" sz="2000" dirty="0" err="1" smtClean="0"/>
              <a:t>클럽별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지구임원</a:t>
            </a:r>
            <a:r>
              <a:rPr lang="ko-KR" altLang="en-US" sz="2000" dirty="0" smtClean="0"/>
              <a:t> 현황 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    (</a:t>
            </a:r>
            <a:r>
              <a:rPr lang="ko-KR" altLang="en-US" sz="2000" dirty="0" err="1" smtClean="0"/>
              <a:t>해당클럽</a:t>
            </a:r>
            <a:r>
              <a:rPr lang="ko-KR" altLang="en-US" sz="2000" dirty="0" smtClean="0"/>
              <a:t> 회장께 자료 안내</a:t>
            </a:r>
            <a:r>
              <a:rPr lang="en-US" altLang="ko-KR" sz="2000" dirty="0" smtClean="0"/>
              <a:t>)</a:t>
            </a:r>
            <a:endParaRPr lang="en-US" altLang="ko-KR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45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467544" y="40466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180126"/>
            <a:ext cx="2271418" cy="2536132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47496"/>
              </p:ext>
            </p:extLst>
          </p:nvPr>
        </p:nvGraphicFramePr>
        <p:xfrm>
          <a:off x="1547664" y="4293096"/>
          <a:ext cx="6050324" cy="1817370"/>
        </p:xfrm>
        <a:graphic>
          <a:graphicData uri="http://schemas.openxmlformats.org/drawingml/2006/table">
            <a:tbl>
              <a:tblPr firstRow="1" bandRow="1">
                <a:solidFill>
                  <a:schemeClr val="accent5">
                    <a:lumMod val="50000"/>
                  </a:schemeClr>
                </a:solidFill>
                <a:tableStyleId>{21E4AEA4-8DFA-4A89-87EB-49C32662AFE0}</a:tableStyleId>
              </a:tblPr>
              <a:tblGrid>
                <a:gridCol w="6050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214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     </a:t>
                      </a:r>
                      <a:r>
                        <a:rPr lang="ko-KR" altLang="en-US" sz="1600" dirty="0" smtClean="0"/>
                        <a:t>라이온 지도자님과 함께</a:t>
                      </a:r>
                      <a:endParaRPr lang="en-US" altLang="ko-KR" sz="16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400" dirty="0" smtClean="0"/>
                        <a:t>     </a:t>
                      </a:r>
                      <a:r>
                        <a:rPr lang="en-US" altLang="ko-KR" sz="2400" dirty="0" smtClean="0">
                          <a:solidFill>
                            <a:schemeClr val="bg1"/>
                          </a:solidFill>
                        </a:rPr>
                        <a:t>“</a:t>
                      </a: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</a:rPr>
                        <a:t>아름다운 마음</a:t>
                      </a:r>
                      <a:r>
                        <a:rPr lang="en-US" altLang="ko-KR" sz="24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</a:rPr>
                        <a:t>칭찬</a:t>
                      </a:r>
                      <a:r>
                        <a:rPr lang="en-US" altLang="ko-KR" sz="24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</a:rPr>
                        <a:t>나눔</a:t>
                      </a:r>
                      <a:r>
                        <a:rPr lang="en-US" altLang="ko-KR" sz="24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</a:rPr>
                        <a:t>배려</a:t>
                      </a:r>
                      <a:r>
                        <a:rPr lang="en-US" altLang="ko-KR" sz="2400" dirty="0" smtClean="0">
                          <a:solidFill>
                            <a:schemeClr val="bg1"/>
                          </a:solidFill>
                        </a:rPr>
                        <a:t>”</a:t>
                      </a:r>
                      <a:r>
                        <a:rPr lang="ko-KR" altLang="en-US" dirty="0" smtClean="0"/>
                        <a:t>의 </a:t>
                      </a:r>
                      <a:endParaRPr lang="en-US" altLang="ko-KR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smtClean="0"/>
                        <a:t>올바른 라이온 정신 구현에 최선을 다하겠습니다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감사합니다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smtClean="0"/>
                        <a:t>                                                           </a:t>
                      </a:r>
                      <a:r>
                        <a:rPr lang="ko-KR" altLang="en-US" sz="1400" dirty="0" smtClean="0"/>
                        <a:t>총재 김진규 </a:t>
                      </a:r>
                      <a:r>
                        <a:rPr lang="en-US" altLang="ko-KR" sz="1400" dirty="0" smtClean="0"/>
                        <a:t>L</a:t>
                      </a:r>
                      <a:endParaRPr lang="ko-KR" altLang="en-US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b="1" dirty="0" err="1" smtClean="0">
                <a:solidFill>
                  <a:srgbClr val="0070C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라이온스</a:t>
            </a:r>
            <a:r>
              <a:rPr lang="ko-KR" altLang="en-US" sz="28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윤리강령</a:t>
            </a:r>
            <a:endParaRPr lang="ko-KR" altLang="en-US" sz="2800" b="1" dirty="0">
              <a:solidFill>
                <a:srgbClr val="0070C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5040560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en-US" altLang="ko-KR" sz="1600" dirty="0" smtClean="0"/>
              <a:t>1. </a:t>
            </a:r>
            <a:r>
              <a:rPr lang="ko-KR" altLang="en-US" sz="1600" dirty="0" smtClean="0"/>
              <a:t>자기 </a:t>
            </a:r>
            <a:r>
              <a:rPr lang="ko-KR" altLang="en-US" sz="1600" dirty="0"/>
              <a:t>직업에 긍지를 가지고 </a:t>
            </a:r>
            <a:r>
              <a:rPr lang="ko-KR" altLang="en-US" sz="1600" dirty="0" smtClean="0"/>
              <a:t>근면</a:t>
            </a:r>
            <a:r>
              <a:rPr lang="en-US" altLang="ko-KR" sz="1600" dirty="0"/>
              <a:t>, </a:t>
            </a:r>
            <a:r>
              <a:rPr lang="ko-KR" altLang="en-US" sz="1600" dirty="0"/>
              <a:t>성실하여 힘써 사회에 </a:t>
            </a:r>
            <a:r>
              <a:rPr lang="ko-KR" altLang="en-US" sz="1600" dirty="0" smtClean="0"/>
              <a:t>봉사한다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ko-KR" sz="1600" dirty="0" smtClean="0"/>
              <a:t>2. </a:t>
            </a:r>
            <a:r>
              <a:rPr lang="ko-KR" altLang="en-US" sz="1600" dirty="0"/>
              <a:t>부정한 이득을 배제하고 정당한 </a:t>
            </a:r>
            <a:r>
              <a:rPr lang="ko-KR" altLang="en-US" sz="1600" dirty="0" smtClean="0"/>
              <a:t>방법으로 </a:t>
            </a:r>
            <a:r>
              <a:rPr lang="ko-KR" altLang="en-US" sz="1600" dirty="0"/>
              <a:t>성공을 기도한다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ko-KR" sz="1600" dirty="0" smtClean="0"/>
              <a:t>3. </a:t>
            </a:r>
            <a:r>
              <a:rPr lang="ko-KR" altLang="en-US" sz="1600" dirty="0"/>
              <a:t>남을 해하지 아니하고 </a:t>
            </a:r>
            <a:r>
              <a:rPr lang="ko-KR" altLang="en-US" sz="1600" dirty="0" smtClean="0"/>
              <a:t>자기 직업에 </a:t>
            </a:r>
            <a:r>
              <a:rPr lang="ko-KR" altLang="en-US" sz="1600" dirty="0"/>
              <a:t>충실히 임한다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ko-KR" sz="1600" dirty="0" smtClean="0"/>
              <a:t>4. </a:t>
            </a:r>
            <a:r>
              <a:rPr lang="ko-KR" altLang="en-US" sz="1600" dirty="0"/>
              <a:t>남을 의심하기 전에 </a:t>
            </a:r>
            <a:r>
              <a:rPr lang="ko-KR" altLang="en-US" sz="1600" dirty="0" smtClean="0"/>
              <a:t>먼저 </a:t>
            </a:r>
            <a:r>
              <a:rPr lang="ko-KR" altLang="en-US" sz="1600" dirty="0"/>
              <a:t>자기를 반성한다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ko-KR" sz="1600" dirty="0" smtClean="0"/>
              <a:t>5. </a:t>
            </a:r>
            <a:r>
              <a:rPr lang="ko-KR" altLang="en-US" sz="1600" dirty="0"/>
              <a:t>우의를 돈독히 하며 </a:t>
            </a:r>
            <a:r>
              <a:rPr lang="ko-KR" altLang="en-US" sz="1600" dirty="0" smtClean="0"/>
              <a:t>이를 </a:t>
            </a:r>
            <a:r>
              <a:rPr lang="ko-KR" altLang="en-US" sz="1600" dirty="0"/>
              <a:t>이용하지 아니한다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ko-KR" sz="1600" dirty="0" smtClean="0"/>
              <a:t>6. </a:t>
            </a:r>
            <a:r>
              <a:rPr lang="ko-KR" altLang="en-US" sz="1600" dirty="0"/>
              <a:t>선량한 시민으로서 </a:t>
            </a:r>
            <a:r>
              <a:rPr lang="ko-KR" altLang="en-US" sz="1600" dirty="0" smtClean="0"/>
              <a:t>자기 </a:t>
            </a:r>
            <a:r>
              <a:rPr lang="ko-KR" altLang="en-US" sz="1600" dirty="0"/>
              <a:t>의무를 다하며</a:t>
            </a:r>
            <a:r>
              <a:rPr lang="en-US" altLang="ko-KR" sz="1600" dirty="0"/>
              <a:t>, </a:t>
            </a:r>
            <a:r>
              <a:rPr lang="ko-KR" altLang="en-US" sz="1600" dirty="0" smtClean="0"/>
              <a:t>국가민족사회의 </a:t>
            </a:r>
            <a:endParaRPr lang="en-US" altLang="ko-KR" sz="1600" dirty="0" smtClean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발전을 위하여 노력한다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ko-KR" sz="1600" dirty="0" smtClean="0"/>
              <a:t>7. </a:t>
            </a:r>
            <a:r>
              <a:rPr lang="ko-KR" altLang="en-US" sz="1600" dirty="0"/>
              <a:t>불행한 사람을 위로하고 </a:t>
            </a:r>
            <a:r>
              <a:rPr lang="ko-KR" altLang="en-US" sz="1600" dirty="0" smtClean="0"/>
              <a:t>약한 </a:t>
            </a:r>
            <a:r>
              <a:rPr lang="ko-KR" altLang="en-US" sz="1600" dirty="0"/>
              <a:t>사람을 도와준다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altLang="ko-KR" sz="1600" dirty="0" smtClean="0"/>
              <a:t>8. </a:t>
            </a:r>
            <a:r>
              <a:rPr lang="ko-KR" altLang="en-US" sz="1600" dirty="0"/>
              <a:t>남을 비판하는데 조심하고 </a:t>
            </a:r>
            <a:r>
              <a:rPr lang="ko-KR" altLang="en-US" sz="1600" dirty="0" smtClean="0"/>
              <a:t>칭찬하는데 </a:t>
            </a:r>
            <a:r>
              <a:rPr lang="ko-KR" altLang="en-US" sz="1600" dirty="0"/>
              <a:t>인색하지 아니하며</a:t>
            </a:r>
            <a:r>
              <a:rPr lang="en-US" altLang="ko-KR" sz="1600" dirty="0"/>
              <a:t>, </a:t>
            </a:r>
            <a:endParaRPr lang="en-US" altLang="ko-KR" sz="1600" dirty="0" smtClean="0"/>
          </a:p>
          <a:p>
            <a:pPr marL="0" indent="0" fontAlgn="base">
              <a:lnSpc>
                <a:spcPct val="150000"/>
              </a:lnSpc>
              <a:buNone/>
            </a:pPr>
            <a:r>
              <a:rPr lang="ko-KR" altLang="en-US" sz="1600" dirty="0" smtClean="0"/>
              <a:t>    모든 </a:t>
            </a:r>
            <a:r>
              <a:rPr lang="ko-KR" altLang="en-US" sz="1600" dirty="0"/>
              <a:t>문제를 건설적인 </a:t>
            </a:r>
            <a:r>
              <a:rPr lang="ko-KR" altLang="en-US" sz="1600" dirty="0" smtClean="0"/>
              <a:t>방향으로 추진한다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397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9571" y="476672"/>
            <a:ext cx="7886700" cy="1119658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rgbClr val="7030A0"/>
                </a:solidFill>
              </a:rPr>
              <a:t> 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I. </a:t>
            </a:r>
            <a:r>
              <a:rPr lang="ko-KR" altLang="en-US" sz="2800" b="1" dirty="0" err="1" smtClean="0">
                <a:solidFill>
                  <a:srgbClr val="0070C0"/>
                </a:solidFill>
              </a:rPr>
              <a:t>지구현황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및 활동 현황 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610951"/>
            <a:ext cx="8435280" cy="47525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 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클럽 </a:t>
            </a:r>
            <a:r>
              <a:rPr lang="en-US" altLang="ko-KR" sz="2400" b="1" dirty="0" smtClean="0">
                <a:solidFill>
                  <a:srgbClr val="7030A0"/>
                </a:solidFill>
              </a:rPr>
              <a:t>/ </a:t>
            </a:r>
            <a:r>
              <a:rPr lang="ko-KR" altLang="en-US" sz="2400" b="1" dirty="0" err="1" smtClean="0">
                <a:solidFill>
                  <a:srgbClr val="7030A0"/>
                </a:solidFill>
              </a:rPr>
              <a:t>회원수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2400" b="1" dirty="0" smtClean="0">
                <a:solidFill>
                  <a:srgbClr val="7030A0"/>
                </a:solidFill>
              </a:rPr>
              <a:t>: 84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개 </a:t>
            </a:r>
            <a:r>
              <a:rPr lang="en-US" altLang="ko-KR" sz="2400" b="1" dirty="0" smtClean="0">
                <a:solidFill>
                  <a:srgbClr val="7030A0"/>
                </a:solidFill>
              </a:rPr>
              <a:t>/ 2,191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명 </a:t>
            </a:r>
            <a:r>
              <a:rPr lang="en-US" altLang="ko-KR" sz="2400" b="1" dirty="0" smtClean="0">
                <a:solidFill>
                  <a:srgbClr val="7030A0"/>
                </a:solidFill>
              </a:rPr>
              <a:t>(8. 1 </a:t>
            </a:r>
            <a:r>
              <a:rPr lang="ko-KR" altLang="en-US" sz="2400" b="1" dirty="0" smtClean="0">
                <a:solidFill>
                  <a:srgbClr val="7030A0"/>
                </a:solidFill>
              </a:rPr>
              <a:t>기준</a:t>
            </a:r>
            <a:r>
              <a:rPr lang="en-US" altLang="ko-KR" sz="2400" b="1" dirty="0" smtClean="0">
                <a:solidFill>
                  <a:srgbClr val="7030A0"/>
                </a:solidFill>
              </a:rPr>
              <a:t>) 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dirty="0" smtClean="0">
                <a:solidFill>
                  <a:srgbClr val="7030A0"/>
                </a:solidFill>
              </a:rPr>
              <a:t>                 (</a:t>
            </a:r>
            <a:r>
              <a:rPr lang="ko-KR" altLang="en-US" sz="2400" dirty="0" smtClean="0">
                <a:solidFill>
                  <a:srgbClr val="7030A0"/>
                </a:solidFill>
              </a:rPr>
              <a:t>일반 </a:t>
            </a:r>
            <a:r>
              <a:rPr lang="en-US" altLang="ko-KR" sz="2400" dirty="0" smtClean="0">
                <a:solidFill>
                  <a:srgbClr val="7030A0"/>
                </a:solidFill>
              </a:rPr>
              <a:t>: 2,074</a:t>
            </a:r>
            <a:r>
              <a:rPr lang="ko-KR" altLang="en-US" sz="2400" dirty="0" smtClean="0">
                <a:solidFill>
                  <a:srgbClr val="7030A0"/>
                </a:solidFill>
              </a:rPr>
              <a:t>명</a:t>
            </a:r>
            <a:r>
              <a:rPr lang="en-US" altLang="ko-KR" sz="2400" dirty="0" smtClean="0">
                <a:solidFill>
                  <a:srgbClr val="7030A0"/>
                </a:solidFill>
              </a:rPr>
              <a:t> / </a:t>
            </a:r>
            <a:r>
              <a:rPr lang="ko-KR" altLang="en-US" sz="2400" dirty="0" smtClean="0">
                <a:solidFill>
                  <a:srgbClr val="7030A0"/>
                </a:solidFill>
              </a:rPr>
              <a:t>원로 </a:t>
            </a:r>
            <a:r>
              <a:rPr lang="en-US" altLang="ko-KR" sz="2400" dirty="0" smtClean="0">
                <a:solidFill>
                  <a:srgbClr val="7030A0"/>
                </a:solidFill>
              </a:rPr>
              <a:t>: 86</a:t>
            </a:r>
            <a:r>
              <a:rPr lang="ko-KR" altLang="en-US" sz="2400" dirty="0" smtClean="0">
                <a:solidFill>
                  <a:srgbClr val="7030A0"/>
                </a:solidFill>
              </a:rPr>
              <a:t>명 </a:t>
            </a:r>
            <a:r>
              <a:rPr lang="en-US" altLang="ko-KR" sz="2400" dirty="0" smtClean="0">
                <a:solidFill>
                  <a:srgbClr val="7030A0"/>
                </a:solidFill>
              </a:rPr>
              <a:t>/ </a:t>
            </a:r>
            <a:r>
              <a:rPr lang="ko-KR" altLang="en-US" sz="2400" dirty="0" smtClean="0">
                <a:solidFill>
                  <a:srgbClr val="7030A0"/>
                </a:solidFill>
              </a:rPr>
              <a:t>가족</a:t>
            </a:r>
            <a:r>
              <a:rPr lang="en-US" altLang="ko-KR" sz="2400" dirty="0" smtClean="0">
                <a:solidFill>
                  <a:srgbClr val="7030A0"/>
                </a:solidFill>
              </a:rPr>
              <a:t>: 31</a:t>
            </a:r>
            <a:r>
              <a:rPr lang="ko-KR" altLang="en-US" sz="2400" dirty="0" smtClean="0">
                <a:solidFill>
                  <a:srgbClr val="7030A0"/>
                </a:solidFill>
              </a:rPr>
              <a:t>명 </a:t>
            </a:r>
            <a:r>
              <a:rPr lang="en-US" altLang="ko-KR" sz="2400" dirty="0" smtClean="0">
                <a:solidFill>
                  <a:srgbClr val="7030A0"/>
                </a:solidFill>
              </a:rPr>
              <a:t>/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91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명 </a:t>
            </a:r>
            <a:r>
              <a:rPr lang="ko-KR" altLang="en-US" sz="2400" b="1" dirty="0" err="1" smtClean="0">
                <a:solidFill>
                  <a:srgbClr val="FF0000"/>
                </a:solidFill>
              </a:rPr>
              <a:t>순증</a:t>
            </a:r>
            <a:r>
              <a:rPr lang="en-US" altLang="ko-KR" sz="2400" dirty="0" smtClean="0">
                <a:solidFill>
                  <a:srgbClr val="7030A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2019.5.24  </a:t>
            </a:r>
            <a:r>
              <a:rPr lang="ko-KR" altLang="en-US" sz="2400" dirty="0" smtClean="0"/>
              <a:t>클럽 </a:t>
            </a:r>
            <a:r>
              <a:rPr lang="en-US" altLang="ko-KR" sz="2400" dirty="0" smtClean="0"/>
              <a:t>4</a:t>
            </a:r>
            <a:r>
              <a:rPr lang="ko-KR" altLang="en-US" sz="2400" dirty="0" smtClean="0"/>
              <a:t>역 연수회 </a:t>
            </a:r>
            <a:r>
              <a:rPr lang="en-US" altLang="ko-KR" sz="2400" dirty="0" smtClean="0"/>
              <a:t>(</a:t>
            </a:r>
            <a:r>
              <a:rPr lang="ko-KR" altLang="en-US" sz="2400" dirty="0" err="1" smtClean="0"/>
              <a:t>션샤인</a:t>
            </a:r>
            <a:r>
              <a:rPr lang="ko-KR" altLang="en-US" sz="2400" dirty="0" smtClean="0"/>
              <a:t> 호텔</a:t>
            </a:r>
            <a:r>
              <a:rPr lang="en-US" altLang="ko-KR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6.1-3        </a:t>
            </a:r>
            <a:r>
              <a:rPr lang="ko-KR" altLang="en-US" sz="2400" dirty="0" err="1" smtClean="0"/>
              <a:t>지역부총재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지대위원장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클럽회장</a:t>
            </a:r>
            <a:r>
              <a:rPr lang="ko-KR" altLang="en-US" sz="2400" dirty="0" smtClean="0"/>
              <a:t> 합동 워크샵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6. 26        </a:t>
            </a:r>
            <a:r>
              <a:rPr lang="ko-KR" altLang="en-US" sz="2400" dirty="0" err="1" smtClean="0"/>
              <a:t>가버너스쿨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환송식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6. 30-7.11  </a:t>
            </a:r>
            <a:r>
              <a:rPr lang="ko-KR" altLang="en-US" sz="2200" dirty="0" err="1" smtClean="0"/>
              <a:t>당선총재</a:t>
            </a:r>
            <a:r>
              <a:rPr lang="ko-KR" altLang="en-US" sz="2200" dirty="0" smtClean="0"/>
              <a:t> 연수회 및 </a:t>
            </a:r>
            <a:r>
              <a:rPr lang="en-US" altLang="ko-KR" sz="2200" dirty="0" smtClean="0"/>
              <a:t>102</a:t>
            </a:r>
            <a:r>
              <a:rPr lang="ko-KR" altLang="en-US" sz="2200" dirty="0" smtClean="0"/>
              <a:t>차 국제대회 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이탈리아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밀라노</a:t>
            </a:r>
            <a:r>
              <a:rPr lang="en-US" altLang="ko-KR" sz="2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7. 15        2019-2020 </a:t>
            </a:r>
            <a:r>
              <a:rPr lang="ko-KR" altLang="en-US" sz="2400" dirty="0" err="1" smtClean="0"/>
              <a:t>지구시무식</a:t>
            </a:r>
            <a:r>
              <a:rPr lang="ko-KR" altLang="en-US" sz="2400" dirty="0" smtClean="0"/>
              <a:t> 및 </a:t>
            </a:r>
            <a:r>
              <a:rPr lang="ko-KR" altLang="en-US" sz="2400" dirty="0" err="1" smtClean="0"/>
              <a:t>지구임원</a:t>
            </a:r>
            <a:r>
              <a:rPr lang="ko-KR" altLang="en-US" sz="2400" dirty="0" smtClean="0"/>
              <a:t> 현충원 참배</a:t>
            </a:r>
            <a:r>
              <a:rPr lang="en-US" altLang="ko-KR" sz="2400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7. 19        </a:t>
            </a:r>
            <a:r>
              <a:rPr lang="ko-KR" altLang="en-US" sz="2400" dirty="0" smtClean="0"/>
              <a:t>총재 이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취임식 및 제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차 </a:t>
            </a:r>
            <a:r>
              <a:rPr lang="ko-KR" altLang="en-US" sz="2400" dirty="0" err="1" smtClean="0"/>
              <a:t>지구임원회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7. 23        2019-2020 </a:t>
            </a:r>
            <a:r>
              <a:rPr lang="ko-KR" altLang="en-US" sz="2400" dirty="0" err="1" smtClean="0"/>
              <a:t>주간회의</a:t>
            </a:r>
            <a:endParaRPr lang="en-US" altLang="ko-KR" sz="2400" dirty="0" smtClean="0"/>
          </a:p>
        </p:txBody>
      </p:sp>
    </p:spTree>
    <p:extLst>
      <p:ext uri="{BB962C8B-B14F-4D97-AF65-F5344CB8AC3E}">
        <p14:creationId xmlns:p14="http://schemas.microsoft.com/office/powerpoint/2010/main" val="40810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764703"/>
            <a:ext cx="8496944" cy="577870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  <a:buFontTx/>
              <a:buChar char="-"/>
            </a:pPr>
            <a:r>
              <a:rPr lang="en-US" altLang="ko-KR" sz="2400" dirty="0" smtClean="0"/>
              <a:t>7</a:t>
            </a:r>
            <a:r>
              <a:rPr lang="en-US" altLang="ko-KR" sz="2400" dirty="0"/>
              <a:t>. 24 / 29  </a:t>
            </a:r>
            <a:r>
              <a:rPr lang="ko-KR" altLang="en-US" sz="2400" dirty="0"/>
              <a:t>분과위원회 및 </a:t>
            </a:r>
            <a:r>
              <a:rPr lang="ko-KR" altLang="en-US" sz="2400" dirty="0" err="1"/>
              <a:t>클럽발전</a:t>
            </a:r>
            <a:r>
              <a:rPr lang="ko-KR" altLang="en-US" sz="2400" dirty="0"/>
              <a:t> </a:t>
            </a:r>
            <a:r>
              <a:rPr lang="ko-KR" altLang="en-US" sz="2400" dirty="0" smtClean="0"/>
              <a:t>간담회</a:t>
            </a:r>
            <a:endParaRPr lang="en-US" altLang="ko-KR" sz="2400" dirty="0"/>
          </a:p>
          <a:p>
            <a:pPr>
              <a:lnSpc>
                <a:spcPct val="170000"/>
              </a:lnSpc>
              <a:buFontTx/>
              <a:buChar char="-"/>
            </a:pPr>
            <a:r>
              <a:rPr lang="en-US" altLang="ko-KR" sz="2400" dirty="0" smtClean="0"/>
              <a:t>8</a:t>
            </a:r>
            <a:r>
              <a:rPr lang="en-US" altLang="ko-KR" sz="2400" dirty="0"/>
              <a:t>. 1    </a:t>
            </a:r>
            <a:r>
              <a:rPr lang="en-US" altLang="ko-KR" sz="2400" dirty="0" smtClean="0"/>
              <a:t>      </a:t>
            </a:r>
            <a:r>
              <a:rPr lang="ko-KR" altLang="en-US" sz="2400" dirty="0" err="1"/>
              <a:t>원로라이온</a:t>
            </a:r>
            <a:r>
              <a:rPr lang="ko-KR" altLang="en-US" sz="2400" dirty="0"/>
              <a:t> 초청 </a:t>
            </a:r>
            <a:r>
              <a:rPr lang="ko-KR" altLang="en-US" sz="2400" dirty="0" smtClean="0"/>
              <a:t>간담회</a:t>
            </a:r>
            <a:endParaRPr lang="en-US" altLang="ko-KR" sz="2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400" dirty="0" smtClean="0"/>
              <a:t>- 8</a:t>
            </a:r>
            <a:r>
              <a:rPr lang="en-US" altLang="ko-KR" sz="2400" dirty="0"/>
              <a:t>. </a:t>
            </a:r>
            <a:r>
              <a:rPr lang="en-US" altLang="ko-KR" sz="2400" dirty="0" smtClean="0"/>
              <a:t>5          </a:t>
            </a:r>
            <a:r>
              <a:rPr lang="ko-KR" altLang="en-US" sz="2400" dirty="0" err="1" smtClean="0"/>
              <a:t>봉사확대를</a:t>
            </a:r>
            <a:r>
              <a:rPr lang="ko-KR" altLang="en-US" sz="2400" dirty="0" smtClean="0"/>
              <a:t> </a:t>
            </a:r>
            <a:r>
              <a:rPr lang="ko-KR" altLang="en-US" sz="2400" dirty="0"/>
              <a:t>위한 사랑의 열매 봉사업무협약</a:t>
            </a:r>
            <a:endParaRPr lang="en-US" altLang="ko-KR" sz="2400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2400" dirty="0" smtClean="0"/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2800" b="1" dirty="0">
                <a:solidFill>
                  <a:srgbClr val="0070C0"/>
                </a:solidFill>
              </a:rPr>
              <a:t>향후 운영계획 </a:t>
            </a:r>
            <a:r>
              <a:rPr lang="en-US" altLang="ko-KR" sz="2800" b="1" dirty="0">
                <a:solidFill>
                  <a:srgbClr val="0070C0"/>
                </a:solidFill>
              </a:rPr>
              <a:t>(</a:t>
            </a:r>
            <a:r>
              <a:rPr lang="ko-KR" altLang="en-US" sz="2800" b="1" dirty="0">
                <a:solidFill>
                  <a:srgbClr val="0070C0"/>
                </a:solidFill>
              </a:rPr>
              <a:t>안</a:t>
            </a:r>
            <a:r>
              <a:rPr lang="en-US" altLang="ko-KR" sz="2800" b="1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US" altLang="ko-KR" sz="2200" dirty="0" smtClean="0">
                <a:solidFill>
                  <a:srgbClr val="002060"/>
                </a:solidFill>
              </a:rPr>
              <a:t>8. 13–24 : </a:t>
            </a:r>
            <a:r>
              <a:rPr lang="ko-KR" altLang="en-US" sz="2200" dirty="0" smtClean="0">
                <a:solidFill>
                  <a:srgbClr val="002060"/>
                </a:solidFill>
              </a:rPr>
              <a:t>주요 기관 공식방문 </a:t>
            </a:r>
            <a:r>
              <a:rPr lang="en-US" altLang="ko-KR" sz="2200" dirty="0" smtClean="0">
                <a:solidFill>
                  <a:srgbClr val="002060"/>
                </a:solidFill>
              </a:rPr>
              <a:t>(8</a:t>
            </a:r>
            <a:r>
              <a:rPr lang="ko-KR" altLang="en-US" sz="2200" dirty="0" smtClean="0">
                <a:solidFill>
                  <a:srgbClr val="002060"/>
                </a:solidFill>
              </a:rPr>
              <a:t>월중</a:t>
            </a:r>
            <a:r>
              <a:rPr lang="en-US" altLang="ko-KR" sz="2200" dirty="0" smtClean="0">
                <a:solidFill>
                  <a:srgbClr val="002060"/>
                </a:solidFill>
              </a:rPr>
              <a:t>) (</a:t>
            </a:r>
            <a:r>
              <a:rPr lang="ko-KR" altLang="en-US" sz="2200" dirty="0" smtClean="0">
                <a:solidFill>
                  <a:srgbClr val="002060"/>
                </a:solidFill>
              </a:rPr>
              <a:t>시청</a:t>
            </a:r>
            <a:r>
              <a:rPr lang="en-US" altLang="ko-KR" sz="2200" dirty="0" smtClean="0">
                <a:solidFill>
                  <a:srgbClr val="002060"/>
                </a:solidFill>
              </a:rPr>
              <a:t>, </a:t>
            </a:r>
            <a:r>
              <a:rPr lang="ko-KR" altLang="en-US" sz="2200" dirty="0" smtClean="0">
                <a:solidFill>
                  <a:srgbClr val="002060"/>
                </a:solidFill>
              </a:rPr>
              <a:t>시의회</a:t>
            </a:r>
            <a:r>
              <a:rPr lang="en-US" altLang="ko-KR" sz="2200" dirty="0" smtClean="0">
                <a:solidFill>
                  <a:srgbClr val="002060"/>
                </a:solidFill>
              </a:rPr>
              <a:t>, </a:t>
            </a:r>
            <a:r>
              <a:rPr lang="ko-KR" altLang="en-US" sz="2200" dirty="0" smtClean="0">
                <a:solidFill>
                  <a:srgbClr val="002060"/>
                </a:solidFill>
              </a:rPr>
              <a:t>교육청</a:t>
            </a:r>
            <a:r>
              <a:rPr lang="en-US" altLang="ko-KR" sz="2200" dirty="0" smtClean="0">
                <a:solidFill>
                  <a:srgbClr val="002060"/>
                </a:solidFill>
              </a:rPr>
              <a:t>,</a:t>
            </a:r>
            <a:r>
              <a:rPr lang="ko-KR" altLang="en-US" sz="2200" dirty="0">
                <a:solidFill>
                  <a:srgbClr val="002060"/>
                </a:solidFill>
              </a:rPr>
              <a:t> </a:t>
            </a:r>
            <a:r>
              <a:rPr lang="ko-KR" altLang="en-US" sz="2200" dirty="0" smtClean="0">
                <a:solidFill>
                  <a:srgbClr val="002060"/>
                </a:solidFill>
              </a:rPr>
              <a:t>각 구청</a:t>
            </a:r>
            <a:r>
              <a:rPr lang="en-US" altLang="ko-KR" sz="2200" dirty="0" smtClean="0">
                <a:solidFill>
                  <a:srgbClr val="002060"/>
                </a:solidFill>
              </a:rPr>
              <a:t>,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2200" dirty="0">
                <a:solidFill>
                  <a:srgbClr val="002060"/>
                </a:solidFill>
              </a:rPr>
              <a:t> </a:t>
            </a:r>
            <a:r>
              <a:rPr lang="en-US" altLang="ko-KR" sz="2200" dirty="0" smtClean="0">
                <a:solidFill>
                  <a:srgbClr val="002060"/>
                </a:solidFill>
              </a:rPr>
              <a:t>               </a:t>
            </a:r>
            <a:r>
              <a:rPr lang="ko-KR" altLang="en-US" sz="2200" dirty="0" smtClean="0">
                <a:solidFill>
                  <a:srgbClr val="002060"/>
                </a:solidFill>
              </a:rPr>
              <a:t>군청</a:t>
            </a:r>
            <a:r>
              <a:rPr lang="en-US" altLang="ko-KR" sz="2200" dirty="0" smtClean="0">
                <a:solidFill>
                  <a:srgbClr val="002060"/>
                </a:solidFill>
              </a:rPr>
              <a:t>, </a:t>
            </a:r>
            <a:r>
              <a:rPr lang="ko-KR" altLang="en-US" sz="2200" dirty="0" smtClean="0">
                <a:solidFill>
                  <a:srgbClr val="002060"/>
                </a:solidFill>
              </a:rPr>
              <a:t>육군대학</a:t>
            </a:r>
            <a:r>
              <a:rPr lang="en-US" altLang="ko-KR" sz="2200" dirty="0" smtClean="0">
                <a:solidFill>
                  <a:srgbClr val="002060"/>
                </a:solidFill>
              </a:rPr>
              <a:t>, </a:t>
            </a:r>
            <a:r>
              <a:rPr lang="ko-KR" altLang="en-US" sz="2200" dirty="0" smtClean="0">
                <a:solidFill>
                  <a:srgbClr val="002060"/>
                </a:solidFill>
              </a:rPr>
              <a:t>대전교도소</a:t>
            </a:r>
            <a:r>
              <a:rPr lang="en-US" altLang="ko-KR" sz="2200" dirty="0" smtClean="0">
                <a:solidFill>
                  <a:srgbClr val="002060"/>
                </a:solidFill>
              </a:rPr>
              <a:t>, </a:t>
            </a:r>
            <a:r>
              <a:rPr lang="ko-KR" altLang="en-US" sz="2200" dirty="0" smtClean="0">
                <a:solidFill>
                  <a:srgbClr val="002060"/>
                </a:solidFill>
              </a:rPr>
              <a:t>사랑의 열매 등</a:t>
            </a:r>
            <a:r>
              <a:rPr lang="en-US" altLang="ko-KR" sz="22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2200" dirty="0" smtClean="0">
                <a:solidFill>
                  <a:srgbClr val="002060"/>
                </a:solidFill>
              </a:rPr>
              <a:t>- 8. 26  </a:t>
            </a:r>
            <a:r>
              <a:rPr lang="ko-KR" altLang="en-US" sz="2200" dirty="0" smtClean="0">
                <a:solidFill>
                  <a:srgbClr val="002060"/>
                </a:solidFill>
              </a:rPr>
              <a:t>제</a:t>
            </a:r>
            <a:r>
              <a:rPr lang="en-US" altLang="ko-KR" sz="2200" dirty="0" smtClean="0">
                <a:solidFill>
                  <a:srgbClr val="002060"/>
                </a:solidFill>
              </a:rPr>
              <a:t>32</a:t>
            </a:r>
            <a:r>
              <a:rPr lang="ko-KR" altLang="en-US" sz="2200" dirty="0" smtClean="0">
                <a:solidFill>
                  <a:srgbClr val="002060"/>
                </a:solidFill>
              </a:rPr>
              <a:t>회 </a:t>
            </a:r>
            <a:r>
              <a:rPr lang="ko-KR" altLang="en-US" sz="2200" dirty="0" err="1" smtClean="0">
                <a:solidFill>
                  <a:srgbClr val="002060"/>
                </a:solidFill>
              </a:rPr>
              <a:t>총재배</a:t>
            </a:r>
            <a:r>
              <a:rPr lang="ko-KR" altLang="en-US" sz="2200" dirty="0" smtClean="0">
                <a:solidFill>
                  <a:srgbClr val="002060"/>
                </a:solidFill>
              </a:rPr>
              <a:t> 친선골프대회 </a:t>
            </a:r>
            <a:r>
              <a:rPr lang="en-US" altLang="ko-KR" sz="2200" dirty="0" smtClean="0">
                <a:solidFill>
                  <a:srgbClr val="002060"/>
                </a:solidFill>
              </a:rPr>
              <a:t>(</a:t>
            </a:r>
            <a:r>
              <a:rPr lang="ko-KR" altLang="en-US" sz="2200" dirty="0" smtClean="0">
                <a:solidFill>
                  <a:srgbClr val="002060"/>
                </a:solidFill>
              </a:rPr>
              <a:t>백제</a:t>
            </a:r>
            <a:r>
              <a:rPr lang="en-US" altLang="ko-KR" sz="2200" dirty="0" smtClean="0">
                <a:solidFill>
                  <a:srgbClr val="002060"/>
                </a:solidFill>
              </a:rPr>
              <a:t>C.C / </a:t>
            </a:r>
            <a:r>
              <a:rPr lang="ko-KR" altLang="en-US" sz="2200" dirty="0" smtClean="0">
                <a:solidFill>
                  <a:srgbClr val="002060"/>
                </a:solidFill>
              </a:rPr>
              <a:t>개회식 </a:t>
            </a:r>
            <a:r>
              <a:rPr lang="en-US" altLang="ko-KR" sz="2200" dirty="0" smtClean="0">
                <a:solidFill>
                  <a:srgbClr val="002060"/>
                </a:solidFill>
              </a:rPr>
              <a:t>12:00)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US" altLang="ko-KR" sz="2200" dirty="0" smtClean="0">
                <a:solidFill>
                  <a:srgbClr val="002060"/>
                </a:solidFill>
              </a:rPr>
              <a:t>8. </a:t>
            </a:r>
            <a:r>
              <a:rPr lang="en-US" altLang="ko-KR" sz="2200" dirty="0" smtClean="0">
                <a:solidFill>
                  <a:srgbClr val="002060"/>
                </a:solidFill>
              </a:rPr>
              <a:t>30 – 9. 9  </a:t>
            </a:r>
            <a:r>
              <a:rPr lang="ko-KR" altLang="en-US" sz="2200" dirty="0" smtClean="0">
                <a:solidFill>
                  <a:srgbClr val="002060"/>
                </a:solidFill>
              </a:rPr>
              <a:t>각 지역별 공식방문 </a:t>
            </a:r>
            <a:r>
              <a:rPr lang="en-US" altLang="ko-KR" sz="2200" dirty="0" smtClean="0">
                <a:solidFill>
                  <a:srgbClr val="002060"/>
                </a:solidFill>
              </a:rPr>
              <a:t>(*</a:t>
            </a:r>
            <a:r>
              <a:rPr lang="ko-KR" altLang="en-US" sz="2200" dirty="0" smtClean="0">
                <a:solidFill>
                  <a:srgbClr val="002060"/>
                </a:solidFill>
              </a:rPr>
              <a:t>일정 안 별첨</a:t>
            </a:r>
            <a:r>
              <a:rPr lang="en-US" altLang="ko-KR" sz="2200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US" altLang="ko-KR" sz="2200" dirty="0" smtClean="0">
                <a:solidFill>
                  <a:srgbClr val="002060"/>
                </a:solidFill>
              </a:rPr>
              <a:t>9</a:t>
            </a:r>
            <a:r>
              <a:rPr lang="ko-KR" altLang="en-US" sz="2200" dirty="0" smtClean="0">
                <a:solidFill>
                  <a:srgbClr val="002060"/>
                </a:solidFill>
              </a:rPr>
              <a:t>월중  상반기 기본교육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 dirty="0" smtClean="0">
                <a:solidFill>
                  <a:srgbClr val="002060"/>
                </a:solidFill>
              </a:rPr>
              <a:t>10. 2(</a:t>
            </a:r>
            <a:r>
              <a:rPr lang="ko-KR" altLang="en-US" sz="2000" dirty="0" smtClean="0">
                <a:solidFill>
                  <a:srgbClr val="002060"/>
                </a:solidFill>
              </a:rPr>
              <a:t>수</a:t>
            </a:r>
            <a:r>
              <a:rPr lang="en-US" altLang="ko-KR" sz="2000" dirty="0" smtClean="0">
                <a:solidFill>
                  <a:srgbClr val="002060"/>
                </a:solidFill>
              </a:rPr>
              <a:t>) 11:00  MD356</a:t>
            </a:r>
            <a:r>
              <a:rPr lang="ko-KR" altLang="en-US" sz="2000" dirty="0" smtClean="0">
                <a:solidFill>
                  <a:srgbClr val="002060"/>
                </a:solidFill>
              </a:rPr>
              <a:t>의장 공식방문</a:t>
            </a:r>
            <a:endParaRPr lang="en-US" altLang="ko-KR" sz="20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 dirty="0">
                <a:solidFill>
                  <a:srgbClr val="002060"/>
                </a:solidFill>
              </a:rPr>
              <a:t>10. </a:t>
            </a:r>
            <a:r>
              <a:rPr lang="en-US" altLang="ko-KR" sz="2000" dirty="0" smtClean="0">
                <a:solidFill>
                  <a:srgbClr val="002060"/>
                </a:solidFill>
              </a:rPr>
              <a:t>13(</a:t>
            </a:r>
            <a:r>
              <a:rPr lang="ko-KR" altLang="en-US" sz="2000" dirty="0" smtClean="0">
                <a:solidFill>
                  <a:srgbClr val="002060"/>
                </a:solidFill>
              </a:rPr>
              <a:t>일</a:t>
            </a:r>
            <a:r>
              <a:rPr lang="en-US" altLang="ko-KR" sz="2000" dirty="0" smtClean="0">
                <a:solidFill>
                  <a:srgbClr val="002060"/>
                </a:solidFill>
              </a:rPr>
              <a:t>) </a:t>
            </a:r>
            <a:r>
              <a:rPr lang="en-US" altLang="ko-KR" sz="2000" dirty="0">
                <a:solidFill>
                  <a:srgbClr val="002060"/>
                </a:solidFill>
              </a:rPr>
              <a:t>: </a:t>
            </a:r>
            <a:r>
              <a:rPr lang="ko-KR" altLang="en-US" sz="2000" dirty="0">
                <a:solidFill>
                  <a:srgbClr val="002060"/>
                </a:solidFill>
              </a:rPr>
              <a:t>제</a:t>
            </a:r>
            <a:r>
              <a:rPr lang="en-US" altLang="ko-KR" sz="2000" dirty="0">
                <a:solidFill>
                  <a:srgbClr val="002060"/>
                </a:solidFill>
              </a:rPr>
              <a:t>43</a:t>
            </a:r>
            <a:r>
              <a:rPr lang="ko-KR" altLang="en-US" sz="2000" dirty="0">
                <a:solidFill>
                  <a:srgbClr val="002060"/>
                </a:solidFill>
              </a:rPr>
              <a:t>회 친선체육대회</a:t>
            </a:r>
            <a:endParaRPr lang="en-US" altLang="ko-KR" sz="2000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solidFill>
                  <a:srgbClr val="FF0000"/>
                </a:solidFill>
              </a:rPr>
              <a:t>      </a:t>
            </a:r>
            <a:r>
              <a:rPr lang="en-US" altLang="ko-KR" sz="2000" dirty="0" smtClean="0">
                <a:solidFill>
                  <a:srgbClr val="FF0000"/>
                </a:solidFill>
              </a:rPr>
              <a:t>           </a:t>
            </a:r>
            <a:r>
              <a:rPr lang="en-US" altLang="ko-KR" sz="1800" dirty="0">
                <a:solidFill>
                  <a:srgbClr val="FF0000"/>
                </a:solidFill>
              </a:rPr>
              <a:t>(1</a:t>
            </a:r>
            <a:r>
              <a:rPr lang="ko-KR" altLang="en-US" sz="1800" dirty="0">
                <a:solidFill>
                  <a:srgbClr val="FF0000"/>
                </a:solidFill>
              </a:rPr>
              <a:t>인당 </a:t>
            </a:r>
            <a:r>
              <a:rPr lang="en-US" altLang="ko-KR" sz="1800" dirty="0">
                <a:solidFill>
                  <a:srgbClr val="FF0000"/>
                </a:solidFill>
              </a:rPr>
              <a:t>20,000</a:t>
            </a:r>
            <a:r>
              <a:rPr lang="ko-KR" altLang="en-US" sz="1800" dirty="0" smtClean="0">
                <a:solidFill>
                  <a:srgbClr val="FF0000"/>
                </a:solidFill>
              </a:rPr>
              <a:t>원</a:t>
            </a:r>
            <a:r>
              <a:rPr lang="en-US" altLang="ko-KR" sz="1800" dirty="0" smtClean="0">
                <a:solidFill>
                  <a:srgbClr val="FF0000"/>
                </a:solidFill>
              </a:rPr>
              <a:t>.</a:t>
            </a:r>
            <a:r>
              <a:rPr lang="ko-KR" altLang="en-US" sz="1800" dirty="0" smtClean="0">
                <a:solidFill>
                  <a:srgbClr val="FF0000"/>
                </a:solidFill>
              </a:rPr>
              <a:t> </a:t>
            </a:r>
            <a:r>
              <a:rPr lang="ko-KR" altLang="en-US" sz="1800" dirty="0" err="1">
                <a:solidFill>
                  <a:srgbClr val="FF0000"/>
                </a:solidFill>
              </a:rPr>
              <a:t>의무금</a:t>
            </a:r>
            <a:r>
              <a:rPr lang="ko-KR" altLang="en-US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>
                <a:solidFill>
                  <a:srgbClr val="FF0000"/>
                </a:solidFill>
              </a:rPr>
              <a:t>9</a:t>
            </a:r>
            <a:r>
              <a:rPr lang="ko-KR" altLang="en-US" sz="1800" dirty="0">
                <a:solidFill>
                  <a:srgbClr val="FF0000"/>
                </a:solidFill>
              </a:rPr>
              <a:t>월 초 부과 예정</a:t>
            </a:r>
            <a:r>
              <a:rPr lang="en-US" altLang="ko-KR" sz="1800" dirty="0">
                <a:solidFill>
                  <a:srgbClr val="FF0000"/>
                </a:solidFill>
              </a:rPr>
              <a:t>)</a:t>
            </a:r>
            <a:endParaRPr lang="ko-KR" altLang="en-US" sz="1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 dirty="0" smtClean="0"/>
              <a:t>10. 27(</a:t>
            </a:r>
            <a:r>
              <a:rPr lang="ko-KR" altLang="en-US" sz="2000" dirty="0" smtClean="0"/>
              <a:t>일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한마음 등반대회</a:t>
            </a:r>
            <a:endParaRPr lang="en-US" altLang="ko-K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 dirty="0" smtClean="0"/>
              <a:t>11.7-10    </a:t>
            </a:r>
            <a:r>
              <a:rPr lang="ko-KR" altLang="en-US" sz="2000" dirty="0" smtClean="0"/>
              <a:t>제</a:t>
            </a:r>
            <a:r>
              <a:rPr lang="en-US" altLang="ko-KR" sz="2000" dirty="0" smtClean="0"/>
              <a:t>58</a:t>
            </a:r>
            <a:r>
              <a:rPr lang="ko-KR" altLang="en-US" sz="2000" dirty="0" smtClean="0"/>
              <a:t>차 </a:t>
            </a:r>
            <a:r>
              <a:rPr lang="ko-KR" altLang="en-US" sz="2000" dirty="0" err="1" smtClean="0"/>
              <a:t>동남아대회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히로시마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 dirty="0" smtClean="0"/>
              <a:t>11</a:t>
            </a:r>
            <a:r>
              <a:rPr lang="ko-KR" altLang="en-US" sz="2000" dirty="0" smtClean="0"/>
              <a:t>월 중순 </a:t>
            </a:r>
            <a:r>
              <a:rPr lang="ko-KR" altLang="en-US" sz="2000" dirty="0" err="1" smtClean="0"/>
              <a:t>중급교육</a:t>
            </a:r>
            <a:endParaRPr lang="en-US" altLang="ko-K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 dirty="0" smtClean="0"/>
              <a:t>11. 26      </a:t>
            </a:r>
            <a:r>
              <a:rPr lang="ko-KR" altLang="en-US" sz="2000" dirty="0" err="1" smtClean="0"/>
              <a:t>평화포스터</a:t>
            </a:r>
            <a:r>
              <a:rPr lang="ko-KR" altLang="en-US" sz="2000" dirty="0" smtClean="0"/>
              <a:t> 경연대회 심사</a:t>
            </a:r>
            <a:endParaRPr lang="en-US" altLang="ko-K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 dirty="0" smtClean="0"/>
              <a:t>12</a:t>
            </a:r>
            <a:r>
              <a:rPr lang="ko-KR" altLang="en-US" sz="2000" dirty="0" smtClean="0"/>
              <a:t>월 중순 </a:t>
            </a:r>
            <a:r>
              <a:rPr lang="ko-KR" altLang="en-US" sz="2000" dirty="0" err="1" smtClean="0"/>
              <a:t>평화포스터</a:t>
            </a:r>
            <a:r>
              <a:rPr lang="ko-KR" altLang="en-US" sz="2000" dirty="0" smtClean="0"/>
              <a:t> 경연대회 시상식</a:t>
            </a:r>
            <a:endParaRPr lang="en-US" altLang="ko-K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 dirty="0" smtClean="0"/>
              <a:t>12</a:t>
            </a:r>
            <a:r>
              <a:rPr lang="ko-KR" altLang="en-US" sz="2000" dirty="0" smtClean="0"/>
              <a:t>월 중순 </a:t>
            </a:r>
            <a:r>
              <a:rPr lang="en-US" altLang="ko-KR" sz="2000" dirty="0" smtClean="0"/>
              <a:t> 356-B</a:t>
            </a:r>
            <a:r>
              <a:rPr lang="ko-KR" altLang="en-US" sz="2000" dirty="0" smtClean="0"/>
              <a:t>지구 </a:t>
            </a:r>
            <a:r>
              <a:rPr lang="ko-KR" altLang="en-US" sz="2000" dirty="0" smtClean="0"/>
              <a:t>송년음악회</a:t>
            </a:r>
            <a:endParaRPr lang="en-US" altLang="ko-K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 dirty="0" smtClean="0"/>
              <a:t>12</a:t>
            </a:r>
            <a:r>
              <a:rPr lang="ko-KR" altLang="en-US" sz="2000" dirty="0" smtClean="0"/>
              <a:t>월 중순  제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차 </a:t>
            </a:r>
            <a:r>
              <a:rPr lang="ko-KR" altLang="en-US" sz="2000" dirty="0" err="1" smtClean="0"/>
              <a:t>지구임원회</a:t>
            </a:r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4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136904" cy="5544616"/>
          </a:xfrm>
        </p:spPr>
        <p:txBody>
          <a:bodyPr>
            <a:normAutofit lnSpcReduction="10000"/>
          </a:bodyPr>
          <a:lstStyle/>
          <a:p>
            <a:endParaRPr lang="ko-KR" altLang="en-US" dirty="0"/>
          </a:p>
          <a:p>
            <a:pPr marL="571500" indent="-571500">
              <a:buNone/>
            </a:pPr>
            <a:r>
              <a:rPr lang="en-US" altLang="ko-KR" sz="2800" b="1" dirty="0" smtClean="0">
                <a:solidFill>
                  <a:srgbClr val="0070C0"/>
                </a:solidFill>
              </a:rPr>
              <a:t>II. 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지구운영방침</a:t>
            </a:r>
            <a:endParaRPr lang="en-US" altLang="ko-KR" sz="2800" b="1" dirty="0" smtClean="0">
              <a:solidFill>
                <a:srgbClr val="0070C0"/>
              </a:solidFill>
            </a:endParaRPr>
          </a:p>
          <a:p>
            <a:pPr marL="571500" indent="-571500">
              <a:buNone/>
            </a:pPr>
            <a:r>
              <a:rPr lang="ko-KR" altLang="en-US" b="1" dirty="0" smtClean="0">
                <a:solidFill>
                  <a:srgbClr val="0070C0"/>
                </a:solidFill>
              </a:rPr>
              <a:t>  </a:t>
            </a:r>
            <a:endParaRPr lang="en-US" altLang="ko-KR" b="1" dirty="0" smtClean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ko-KR" altLang="en-US" b="1" dirty="0" smtClean="0">
                <a:solidFill>
                  <a:srgbClr val="0070C0"/>
                </a:solidFill>
              </a:rPr>
              <a:t>▢ </a:t>
            </a:r>
            <a:r>
              <a:rPr lang="en-US" altLang="ko-KR" b="1" dirty="0" smtClean="0">
                <a:solidFill>
                  <a:srgbClr val="002060"/>
                </a:solidFill>
              </a:rPr>
              <a:t>2019-2020 </a:t>
            </a:r>
            <a:r>
              <a:rPr lang="ko-KR" altLang="en-US" b="1" dirty="0" err="1" smtClean="0">
                <a:solidFill>
                  <a:srgbClr val="002060"/>
                </a:solidFill>
              </a:rPr>
              <a:t>총재주제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ko-KR" b="1" dirty="0">
                <a:solidFill>
                  <a:srgbClr val="0070C0"/>
                </a:solidFill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</a:rPr>
              <a:t>      “</a:t>
            </a:r>
            <a:r>
              <a:rPr lang="ko-KR" altLang="en-US" b="1" dirty="0" smtClean="0">
                <a:solidFill>
                  <a:srgbClr val="0070C0"/>
                </a:solidFill>
              </a:rPr>
              <a:t>아름다운 마음</a:t>
            </a:r>
            <a:r>
              <a:rPr lang="en-US" altLang="ko-KR" b="1" dirty="0" smtClean="0">
                <a:solidFill>
                  <a:srgbClr val="0070C0"/>
                </a:solidFill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</a:rPr>
              <a:t>칭찬</a:t>
            </a:r>
            <a:r>
              <a:rPr lang="en-US" altLang="ko-KR" b="1" dirty="0" smtClean="0">
                <a:solidFill>
                  <a:srgbClr val="0070C0"/>
                </a:solidFill>
              </a:rPr>
              <a:t>/</a:t>
            </a:r>
            <a:r>
              <a:rPr lang="ko-KR" altLang="en-US" b="1" dirty="0" smtClean="0">
                <a:solidFill>
                  <a:srgbClr val="0070C0"/>
                </a:solidFill>
              </a:rPr>
              <a:t>나눔</a:t>
            </a:r>
            <a:r>
              <a:rPr lang="en-US" altLang="ko-KR" b="1" dirty="0" smtClean="0">
                <a:solidFill>
                  <a:srgbClr val="0070C0"/>
                </a:solidFill>
              </a:rPr>
              <a:t>/</a:t>
            </a:r>
            <a:r>
              <a:rPr lang="ko-KR" altLang="en-US" b="1" dirty="0" smtClean="0">
                <a:solidFill>
                  <a:srgbClr val="0070C0"/>
                </a:solidFill>
              </a:rPr>
              <a:t>배려 </a:t>
            </a:r>
            <a:r>
              <a:rPr lang="en-US" altLang="ko-KR" b="1" dirty="0" smtClean="0">
                <a:solidFill>
                  <a:srgbClr val="0070C0"/>
                </a:solidFill>
              </a:rPr>
              <a:t>“</a:t>
            </a:r>
          </a:p>
          <a:p>
            <a:pPr>
              <a:buNone/>
            </a:pPr>
            <a:endParaRPr lang="ko-KR" altLang="en-US" dirty="0"/>
          </a:p>
          <a:p>
            <a:pPr>
              <a:lnSpc>
                <a:spcPct val="200000"/>
              </a:lnSpc>
              <a:buNone/>
            </a:pPr>
            <a:r>
              <a:rPr lang="ko-KR" altLang="en-US" dirty="0" smtClean="0">
                <a:solidFill>
                  <a:srgbClr val="0070C0"/>
                </a:solidFill>
              </a:rPr>
              <a:t>   </a:t>
            </a:r>
            <a:r>
              <a:rPr lang="en-US" altLang="ko-KR" dirty="0" smtClean="0"/>
              <a:t>VISION </a:t>
            </a:r>
            <a:r>
              <a:rPr lang="en-US" altLang="ko-KR" dirty="0"/>
              <a:t>2019-2020 </a:t>
            </a:r>
            <a:r>
              <a:rPr lang="ko-KR" altLang="en-US" dirty="0"/>
              <a:t>실현을 위한 역동적 </a:t>
            </a:r>
            <a:r>
              <a:rPr lang="ko-KR" altLang="en-US" dirty="0" err="1"/>
              <a:t>지구운영을</a:t>
            </a:r>
            <a:r>
              <a:rPr lang="ko-KR" altLang="en-US" dirty="0"/>
              <a:t> </a:t>
            </a:r>
            <a:r>
              <a:rPr lang="ko-KR" altLang="en-US" dirty="0" smtClean="0"/>
              <a:t>위해 가장 기본이 </a:t>
            </a:r>
            <a:r>
              <a:rPr lang="ko-KR" altLang="en-US" dirty="0"/>
              <a:t>되는 라이온 상호간의 칭찬</a:t>
            </a:r>
            <a:r>
              <a:rPr lang="en-US" altLang="ko-KR" dirty="0"/>
              <a:t>, </a:t>
            </a:r>
            <a:r>
              <a:rPr lang="ko-KR" altLang="en-US" dirty="0"/>
              <a:t>나눔 그리고 배려하는 아름다운 </a:t>
            </a:r>
            <a:r>
              <a:rPr lang="ko-KR" altLang="en-US" dirty="0" smtClean="0"/>
              <a:t>마음을 통해 올바른 라이온 문화 정착을 통한 획기적인 </a:t>
            </a:r>
            <a:r>
              <a:rPr lang="ko-KR" altLang="en-US" dirty="0" err="1" smtClean="0"/>
              <a:t>지구발전의</a:t>
            </a:r>
            <a:r>
              <a:rPr lang="ko-KR" altLang="en-US" dirty="0" smtClean="0"/>
              <a:t> 원년으로 삼고자 위와 같이 총재운영방침을 정함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340768"/>
            <a:ext cx="1668785" cy="1864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 fontAlgn="base" latinLnBrk="0">
              <a:buNone/>
            </a:pPr>
            <a:endParaRPr lang="ko-KR" altLang="en-US" b="1" dirty="0"/>
          </a:p>
          <a:p>
            <a:pPr marL="0" indent="0" fontAlgn="base" latinLnBrk="0">
              <a:buNone/>
            </a:pPr>
            <a:r>
              <a:rPr lang="en-US" altLang="ko-KR" sz="3200" b="1" dirty="0" smtClean="0">
                <a:solidFill>
                  <a:srgbClr val="0070C0"/>
                </a:solidFill>
              </a:rPr>
              <a:t>1. </a:t>
            </a:r>
            <a:r>
              <a:rPr lang="en-US" altLang="ko-KR" sz="3200" b="1" dirty="0">
                <a:solidFill>
                  <a:srgbClr val="0070C0"/>
                </a:solidFill>
              </a:rPr>
              <a:t>VISION </a:t>
            </a:r>
            <a:r>
              <a:rPr lang="en-US" altLang="ko-KR" sz="3200" b="1" dirty="0" smtClean="0">
                <a:solidFill>
                  <a:srgbClr val="0070C0"/>
                </a:solidFill>
              </a:rPr>
              <a:t>2019-2020 </a:t>
            </a:r>
            <a:r>
              <a:rPr lang="ko-KR" altLang="en-US" sz="3200" b="1" dirty="0">
                <a:solidFill>
                  <a:srgbClr val="0070C0"/>
                </a:solidFill>
              </a:rPr>
              <a:t>실현</a:t>
            </a:r>
          </a:p>
          <a:p>
            <a:pPr marL="0" indent="0" fontAlgn="base" latinLnBrk="0">
              <a:buNone/>
            </a:pPr>
            <a:endParaRPr lang="en-US" altLang="ko-KR" sz="2800" dirty="0" smtClean="0"/>
          </a:p>
          <a:p>
            <a:pPr fontAlgn="base">
              <a:lnSpc>
                <a:spcPct val="200000"/>
              </a:lnSpc>
            </a:pPr>
            <a:r>
              <a:rPr lang="en-US" altLang="ko-KR" dirty="0"/>
              <a:t>5</a:t>
            </a:r>
            <a:r>
              <a:rPr lang="ko-KR" altLang="en-US" dirty="0"/>
              <a:t>개 </a:t>
            </a:r>
            <a:r>
              <a:rPr lang="ko-KR" altLang="en-US" dirty="0" err="1"/>
              <a:t>신생클럽</a:t>
            </a:r>
            <a:r>
              <a:rPr lang="ko-KR" altLang="en-US" dirty="0"/>
              <a:t> 창립</a:t>
            </a:r>
          </a:p>
          <a:p>
            <a:pPr fontAlgn="base">
              <a:lnSpc>
                <a:spcPct val="200000"/>
              </a:lnSpc>
            </a:pPr>
            <a:r>
              <a:rPr lang="en-US" altLang="ko-KR" dirty="0"/>
              <a:t>600</a:t>
            </a:r>
            <a:r>
              <a:rPr lang="ko-KR" altLang="en-US" dirty="0"/>
              <a:t>명 </a:t>
            </a:r>
            <a:r>
              <a:rPr lang="ko-KR" altLang="en-US" dirty="0" err="1"/>
              <a:t>회원순증</a:t>
            </a:r>
            <a:r>
              <a:rPr lang="ko-KR" altLang="en-US" dirty="0"/>
              <a:t> 달성</a:t>
            </a:r>
          </a:p>
          <a:p>
            <a:pPr fontAlgn="base">
              <a:lnSpc>
                <a:spcPct val="200000"/>
              </a:lnSpc>
            </a:pPr>
            <a:r>
              <a:rPr lang="ko-KR" altLang="en-US" dirty="0"/>
              <a:t>역동적 </a:t>
            </a:r>
            <a:r>
              <a:rPr lang="ko-KR" altLang="en-US" dirty="0" err="1"/>
              <a:t>지구운영</a:t>
            </a:r>
            <a:r>
              <a:rPr lang="ko-KR" altLang="en-US" dirty="0"/>
              <a:t> 적극 전개</a:t>
            </a:r>
          </a:p>
          <a:p>
            <a:pPr fontAlgn="base">
              <a:lnSpc>
                <a:spcPct val="200000"/>
              </a:lnSpc>
            </a:pPr>
            <a:r>
              <a:rPr lang="ko-KR" altLang="en-US" dirty="0"/>
              <a:t>변화된 라이온 정신 재창조</a:t>
            </a:r>
          </a:p>
          <a:p>
            <a:pPr fontAlgn="base">
              <a:lnSpc>
                <a:spcPct val="200000"/>
              </a:lnSpc>
            </a:pPr>
            <a:r>
              <a:rPr lang="ko-KR" altLang="en-US" dirty="0"/>
              <a:t>최고의 지역봉사단체 </a:t>
            </a:r>
            <a:r>
              <a:rPr lang="ko-KR" altLang="en-US" dirty="0" err="1"/>
              <a:t>위상구현</a:t>
            </a:r>
            <a:endParaRPr lang="ko-KR" altLang="en-US" dirty="0"/>
          </a:p>
          <a:p>
            <a:pPr fontAlgn="base">
              <a:lnSpc>
                <a:spcPct val="200000"/>
              </a:lnSpc>
            </a:pPr>
            <a:r>
              <a:rPr lang="ko-KR" altLang="en-US" dirty="0"/>
              <a:t>재난</a:t>
            </a:r>
            <a:r>
              <a:rPr lang="en-US" altLang="ko-KR" dirty="0"/>
              <a:t>, </a:t>
            </a:r>
            <a:r>
              <a:rPr lang="ko-KR" altLang="en-US" dirty="0"/>
              <a:t>재해 </a:t>
            </a:r>
            <a:r>
              <a:rPr lang="ko-KR" altLang="en-US" dirty="0" err="1"/>
              <a:t>구조단</a:t>
            </a:r>
            <a:r>
              <a:rPr lang="ko-KR" altLang="en-US" dirty="0"/>
              <a:t> </a:t>
            </a:r>
            <a:r>
              <a:rPr lang="ko-KR" altLang="en-US" dirty="0" smtClean="0"/>
              <a:t>발족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/>
          </a:bodyPr>
          <a:lstStyle/>
          <a:p>
            <a:pPr marL="0" indent="0" fontAlgn="base" latinLnBrk="0">
              <a:buNone/>
            </a:pPr>
            <a:r>
              <a:rPr lang="en-US" altLang="ko-KR" sz="2800" b="1" dirty="0" smtClean="0">
                <a:solidFill>
                  <a:srgbClr val="0070C0"/>
                </a:solidFill>
              </a:rPr>
              <a:t>2. </a:t>
            </a:r>
            <a:r>
              <a:rPr lang="ko-KR" altLang="en-US" sz="2800" b="1" dirty="0">
                <a:solidFill>
                  <a:srgbClr val="0070C0"/>
                </a:solidFill>
              </a:rPr>
              <a:t>사명감 고취를 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위한 </a:t>
            </a:r>
            <a:r>
              <a:rPr lang="ko-KR" altLang="en-US" sz="2800" b="1" dirty="0" err="1" smtClean="0">
                <a:solidFill>
                  <a:srgbClr val="0070C0"/>
                </a:solidFill>
              </a:rPr>
              <a:t>지구운영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 </a:t>
            </a:r>
            <a:r>
              <a:rPr lang="ko-KR" altLang="en-US" sz="2800" b="1" dirty="0">
                <a:solidFill>
                  <a:srgbClr val="0070C0"/>
                </a:solidFill>
              </a:rPr>
              <a:t>전개</a:t>
            </a:r>
          </a:p>
          <a:p>
            <a:pPr fontAlgn="base">
              <a:lnSpc>
                <a:spcPct val="250000"/>
              </a:lnSpc>
            </a:pPr>
            <a:r>
              <a:rPr lang="en-US" altLang="ko-KR" dirty="0" smtClean="0"/>
              <a:t>356-B</a:t>
            </a:r>
            <a:r>
              <a:rPr lang="ko-KR" altLang="en-US" dirty="0"/>
              <a:t>지구 </a:t>
            </a:r>
            <a:r>
              <a:rPr lang="ko-KR" altLang="en-US" dirty="0" err="1"/>
              <a:t>회원증</a:t>
            </a:r>
            <a:r>
              <a:rPr lang="ko-KR" altLang="en-US" dirty="0"/>
              <a:t> 제작 배부</a:t>
            </a:r>
          </a:p>
          <a:p>
            <a:pPr fontAlgn="base">
              <a:lnSpc>
                <a:spcPct val="250000"/>
              </a:lnSpc>
            </a:pPr>
            <a:r>
              <a:rPr lang="ko-KR" altLang="en-US" dirty="0"/>
              <a:t>회장단 위상강화 정책 전개</a:t>
            </a:r>
          </a:p>
          <a:p>
            <a:pPr fontAlgn="base">
              <a:lnSpc>
                <a:spcPct val="250000"/>
              </a:lnSpc>
            </a:pPr>
            <a:r>
              <a:rPr lang="ko-KR" altLang="en-US" dirty="0" err="1"/>
              <a:t>클럽중심의</a:t>
            </a:r>
            <a:r>
              <a:rPr lang="ko-KR" altLang="en-US" dirty="0"/>
              <a:t> </a:t>
            </a:r>
            <a:r>
              <a:rPr lang="ko-KR" altLang="en-US" dirty="0" err="1"/>
              <a:t>지구운영</a:t>
            </a:r>
            <a:r>
              <a:rPr lang="ko-KR" altLang="en-US" dirty="0"/>
              <a:t> 전개</a:t>
            </a:r>
          </a:p>
          <a:p>
            <a:pPr fontAlgn="base">
              <a:lnSpc>
                <a:spcPct val="250000"/>
              </a:lnSpc>
            </a:pPr>
            <a:r>
              <a:rPr lang="ko-KR" altLang="en-US" dirty="0"/>
              <a:t>회원과의 소통과 교류의 장 적극 추진</a:t>
            </a:r>
          </a:p>
          <a:p>
            <a:pPr fontAlgn="base">
              <a:lnSpc>
                <a:spcPct val="250000"/>
              </a:lnSpc>
            </a:pPr>
            <a:r>
              <a:rPr lang="ko-KR" altLang="en-US" dirty="0" err="1"/>
              <a:t>우수라이온</a:t>
            </a:r>
            <a:r>
              <a:rPr lang="ko-KR" altLang="en-US" dirty="0"/>
              <a:t> 시상 </a:t>
            </a:r>
            <a:r>
              <a:rPr lang="ko-KR" altLang="en-US" dirty="0" smtClean="0"/>
              <a:t>확대</a:t>
            </a:r>
            <a:endParaRPr lang="en-US" altLang="ko-KR" sz="40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2838</TotalTime>
  <Words>1828</Words>
  <Application>Microsoft Office PowerPoint</Application>
  <PresentationFormat>화면 슬라이드 쇼(4:3)</PresentationFormat>
  <Paragraphs>400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1" baseType="lpstr">
      <vt:lpstr>맑은 고딕</vt:lpstr>
      <vt:lpstr>Aharoni</vt:lpstr>
      <vt:lpstr>Arial</vt:lpstr>
      <vt:lpstr>Arial Black</vt:lpstr>
      <vt:lpstr>Office 테마</vt:lpstr>
      <vt:lpstr>    2019-2020      지역부총재, 지대위원장,      회장단,지역국장단 연석회의</vt:lpstr>
      <vt:lpstr>회 순</vt:lpstr>
      <vt:lpstr>라이온스 윤리강령</vt:lpstr>
      <vt:lpstr> I. 지구현황 및 활동 현황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제58차 동남아대회 참가 안내</vt:lpstr>
      <vt:lpstr>평화포스터 경연대회 개최</vt:lpstr>
      <vt:lpstr>특별봉사 사업추진 협의 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Owner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PC-123</cp:lastModifiedBy>
  <cp:revision>403</cp:revision>
  <cp:lastPrinted>2019-08-07T05:34:05Z</cp:lastPrinted>
  <dcterms:created xsi:type="dcterms:W3CDTF">2015-05-19T00:00:25Z</dcterms:created>
  <dcterms:modified xsi:type="dcterms:W3CDTF">2019-08-07T05:37:57Z</dcterms:modified>
</cp:coreProperties>
</file>